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
          <p15:clr>
            <a:srgbClr val="A4A3A4"/>
          </p15:clr>
        </p15:guide>
        <p15:guide id="2" pos="2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orient="horz"/>
        <p:guide pos="25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11" name="Google Shape;111;p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2" name="Google Shape;112;p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13" name="Google Shape;213;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14" name="Google Shape;214;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25" name="Google Shape;225;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26" name="Google Shape;226;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36" name="Google Shape;236;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37" name="Google Shape;237;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48" name="Google Shape;248;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49" name="Google Shape;249;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59" name="Google Shape;259;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60" name="Google Shape;260;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71" name="Google Shape;271;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72" name="Google Shape;272;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82" name="Google Shape;282;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83" name="Google Shape;283;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96" name="Google Shape;296;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97" name="Google Shape;297;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08" name="Google Shape;308;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09" name="Google Shape;309;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1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19" name="Google Shape;319;p1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20" name="Google Shape;320;p1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p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26" name="Google Shape;126;p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27" name="Google Shape;127;p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p2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29" name="Google Shape;329;p2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30" name="Google Shape;330;p2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p2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41" name="Google Shape;341;p2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42" name="Google Shape;342;p2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2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51" name="Google Shape;351;p2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52" name="Google Shape;352;p2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p2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63" name="Google Shape;363;p2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64" name="Google Shape;364;p2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 name="Google Shape;373;p2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74" name="Google Shape;374;p2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75" name="Google Shape;375;p2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2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85" name="Google Shape;385;p2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86" name="Google Shape;386;p2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p2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96" name="Google Shape;396;p2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97" name="Google Shape;397;p2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7: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learning experiences in this unit prepare students for the mastery of</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Performance Expectations</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LS1-2</a:t>
            </a:r>
            <a:r>
              <a:rPr b="0" i="0" lang="en-US" sz="1200">
                <a:solidFill>
                  <a:schemeClr val="dk1"/>
                </a:solidFill>
                <a:latin typeface="Times New Roman"/>
                <a:ea typeface="Times New Roman"/>
                <a:cs typeface="Times New Roman"/>
                <a:sym typeface="Times New Roman"/>
              </a:rPr>
              <a:t> Develop and use a model to illustrate the hierarchical organization of interacting systems that provide specific functions within multicellular organisms.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LS1-3 </a:t>
            </a:r>
            <a:r>
              <a:rPr b="0" i="0" lang="en-US" sz="1200">
                <a:solidFill>
                  <a:schemeClr val="dk1"/>
                </a:solidFill>
                <a:latin typeface="Times New Roman"/>
                <a:ea typeface="Times New Roman"/>
                <a:cs typeface="Times New Roman"/>
                <a:sym typeface="Times New Roman"/>
              </a:rPr>
              <a:t>Plan and conduct an investigation to provide evidence that feedback mechanisms maintain homeostasis.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ETS1-2</a:t>
            </a:r>
            <a:r>
              <a:rPr b="0" i="0" lang="en-US" sz="1200">
                <a:solidFill>
                  <a:schemeClr val="dk1"/>
                </a:solidFill>
                <a:latin typeface="Times New Roman"/>
                <a:ea typeface="Times New Roman"/>
                <a:cs typeface="Times New Roman"/>
                <a:sym typeface="Times New Roman"/>
              </a:rPr>
              <a:t> Design a solution to a complex real-world problem by breaking it down into smaller, more manageable problems that can be solved through engineering.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ETS1-3 </a:t>
            </a:r>
            <a:r>
              <a:rPr b="0" i="0" lang="en-US" sz="1200">
                <a:solidFill>
                  <a:schemeClr val="dk1"/>
                </a:solidFill>
                <a:latin typeface="Times New Roman"/>
                <a:ea typeface="Times New Roman"/>
                <a:cs typeface="Times New Roman"/>
                <a:sym typeface="Times New Roman"/>
              </a:rPr>
              <a:t>Evaluate a solution to a complex real-world problem based on prioritized criteria and trade-offs that account for a range of constraints, including cost, safety, reliability, and aesthetics, as well as possible social, cultural, and environmental impacts.</a:t>
            </a:r>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36" name="Google Shape;136;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7" name="Google Shape;137;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Build on Prior Lessons</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In Lesson 2, students learned about the evolution of new species and the expansion and extinction of existing species. Lesson 3 builds on these concepts as students explore behavioral adaptations of species</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Lesson Objective</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Construct explanations about the evolution of group behavior.</a:t>
            </a:r>
            <a:endParaRPr/>
          </a:p>
        </p:txBody>
      </p:sp>
      <p:sp>
        <p:nvSpPr>
          <p:cNvPr id="143" name="Google Shape;143;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4" name="Google Shape;144;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56" name="Google Shape;156;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7" name="Google Shape;157;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68" name="Google Shape;168;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9" name="Google Shape;169;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78" name="Google Shape;178;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79" name="Google Shape;179;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89" name="Google Shape;189;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0" name="Google Shape;190;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99" name="Google Shape;199;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00" name="Google Shape;200;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a:lvl1pPr>
            <a:lvl2pPr indent="-342900" lvl="1" marL="914400" algn="l">
              <a:spcBef>
                <a:spcPts val="0"/>
              </a:spcBef>
              <a:spcAft>
                <a:spcPts val="0"/>
              </a:spcAft>
              <a:buClr>
                <a:schemeClr val="dk1"/>
              </a:buClr>
              <a:buSzPts val="1800"/>
              <a:buChar char="–"/>
              <a:defRPr/>
            </a:lvl2pPr>
            <a:lvl3pPr indent="-342900" lvl="2" marL="1371600" algn="l">
              <a:spcBef>
                <a:spcPts val="0"/>
              </a:spcBef>
              <a:spcAft>
                <a:spcPts val="0"/>
              </a:spcAft>
              <a:buClr>
                <a:schemeClr val="dk1"/>
              </a:buClr>
              <a:buSzPts val="1800"/>
              <a:buChar char="•"/>
              <a:defRPr/>
            </a:lvl3pPr>
            <a:lvl4pPr indent="-342900" lvl="3" marL="1828800" algn="l">
              <a:spcBef>
                <a:spcPts val="0"/>
              </a:spcBef>
              <a:spcAft>
                <a:spcPts val="0"/>
              </a:spcAft>
              <a:buClr>
                <a:schemeClr val="dk1"/>
              </a:buClr>
              <a:buSzPts val="1800"/>
              <a:buChar char="-"/>
              <a:defRPr/>
            </a:lvl4pPr>
            <a:lvl5pPr indent="-342900" lvl="4" marL="2286000" algn="l">
              <a:spcBef>
                <a:spcPts val="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Golden" showMasterSp="0">
  <p:cSld name="1_Divider Golden">
    <p:spTree>
      <p:nvGrpSpPr>
        <p:cNvPr id="72" name="Shape 72"/>
        <p:cNvGrpSpPr/>
        <p:nvPr/>
      </p:nvGrpSpPr>
      <p:grpSpPr>
        <a:xfrm>
          <a:off x="0" y="0"/>
          <a:ext cx="0" cy="0"/>
          <a:chOff x="0" y="0"/>
          <a:chExt cx="0" cy="0"/>
        </a:xfrm>
      </p:grpSpPr>
      <p:sp>
        <p:nvSpPr>
          <p:cNvPr id="73" name="Google Shape;73;p12"/>
          <p:cNvSpPr/>
          <p:nvPr/>
        </p:nvSpPr>
        <p:spPr>
          <a:xfrm>
            <a:off x="203505" y="216029"/>
            <a:ext cx="8736990" cy="64259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74" name="Google Shape;74;p1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rinter-friendly" showMasterSp="0">
  <p:cSld name="Divider printer-friendly">
    <p:spTree>
      <p:nvGrpSpPr>
        <p:cNvPr id="76" name="Shape 76"/>
        <p:cNvGrpSpPr/>
        <p:nvPr/>
      </p:nvGrpSpPr>
      <p:grpSpPr>
        <a:xfrm>
          <a:off x="0" y="0"/>
          <a:ext cx="0" cy="0"/>
          <a:chOff x="0" y="0"/>
          <a:chExt cx="0" cy="0"/>
        </a:xfrm>
      </p:grpSpPr>
      <p:sp>
        <p:nvSpPr>
          <p:cNvPr id="77" name="Google Shape;77;p13"/>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78" name="Google Shape;78;p1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Dark Background" showMasterSp="0">
  <p:cSld name="1_Divider Dark Background">
    <p:bg>
      <p:bgPr>
        <a:solidFill>
          <a:schemeClr val="dk1"/>
        </a:solidFill>
      </p:bgPr>
    </p:bg>
    <p:spTree>
      <p:nvGrpSpPr>
        <p:cNvPr id="80" name="Shape 80"/>
        <p:cNvGrpSpPr/>
        <p:nvPr/>
      </p:nvGrpSpPr>
      <p:grpSpPr>
        <a:xfrm>
          <a:off x="0" y="0"/>
          <a:ext cx="0" cy="0"/>
          <a:chOff x="0" y="0"/>
          <a:chExt cx="0" cy="0"/>
        </a:xfrm>
      </p:grpSpPr>
      <p:sp>
        <p:nvSpPr>
          <p:cNvPr id="81" name="Google Shape;81;p14"/>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82" name="Google Shape;82;p1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4"/>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showMasterSp="0">
  <p:cSld name="Divider Purple">
    <p:spTree>
      <p:nvGrpSpPr>
        <p:cNvPr id="84" name="Shape 84"/>
        <p:cNvGrpSpPr/>
        <p:nvPr/>
      </p:nvGrpSpPr>
      <p:grpSpPr>
        <a:xfrm>
          <a:off x="0" y="0"/>
          <a:ext cx="0" cy="0"/>
          <a:chOff x="0" y="0"/>
          <a:chExt cx="0" cy="0"/>
        </a:xfrm>
      </p:grpSpPr>
      <p:sp>
        <p:nvSpPr>
          <p:cNvPr id="85" name="Google Shape;85;p15"/>
          <p:cNvSpPr/>
          <p:nvPr/>
        </p:nvSpPr>
        <p:spPr>
          <a:xfrm>
            <a:off x="203505" y="216029"/>
            <a:ext cx="8736990" cy="64259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86" name="Google Shape;86;p1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uschia" showMasterSp="0">
  <p:cSld name="Divider Fuschia">
    <p:spTree>
      <p:nvGrpSpPr>
        <p:cNvPr id="88" name="Shape 88"/>
        <p:cNvGrpSpPr/>
        <p:nvPr/>
      </p:nvGrpSpPr>
      <p:grpSpPr>
        <a:xfrm>
          <a:off x="0" y="0"/>
          <a:ext cx="0" cy="0"/>
          <a:chOff x="0" y="0"/>
          <a:chExt cx="0" cy="0"/>
        </a:xfrm>
      </p:grpSpPr>
      <p:sp>
        <p:nvSpPr>
          <p:cNvPr id="89" name="Google Shape;89;p16"/>
          <p:cNvSpPr/>
          <p:nvPr/>
        </p:nvSpPr>
        <p:spPr>
          <a:xfrm>
            <a:off x="203505" y="216029"/>
            <a:ext cx="8736990" cy="6425943"/>
          </a:xfrm>
          <a:prstGeom prst="rect">
            <a:avLst/>
          </a:prstGeom>
          <a:solidFill>
            <a:srgbClr val="CE3D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0" name="Google Shape;90;p1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6"/>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showMasterSp="0">
  <p:cSld name="Divider Blue">
    <p:spTree>
      <p:nvGrpSpPr>
        <p:cNvPr id="92" name="Shape 92"/>
        <p:cNvGrpSpPr/>
        <p:nvPr/>
      </p:nvGrpSpPr>
      <p:grpSpPr>
        <a:xfrm>
          <a:off x="0" y="0"/>
          <a:ext cx="0" cy="0"/>
          <a:chOff x="0" y="0"/>
          <a:chExt cx="0" cy="0"/>
        </a:xfrm>
      </p:grpSpPr>
      <p:sp>
        <p:nvSpPr>
          <p:cNvPr id="93" name="Google Shape;93;p17"/>
          <p:cNvSpPr/>
          <p:nvPr/>
        </p:nvSpPr>
        <p:spPr>
          <a:xfrm>
            <a:off x="203505" y="216029"/>
            <a:ext cx="8736990" cy="642594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4" name="Google Shape;94;p1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showMasterSp="0">
  <p:cSld name="Divider Red">
    <p:spTree>
      <p:nvGrpSpPr>
        <p:cNvPr id="96" name="Shape 96"/>
        <p:cNvGrpSpPr/>
        <p:nvPr/>
      </p:nvGrpSpPr>
      <p:grpSpPr>
        <a:xfrm>
          <a:off x="0" y="0"/>
          <a:ext cx="0" cy="0"/>
          <a:chOff x="0" y="0"/>
          <a:chExt cx="0" cy="0"/>
        </a:xfrm>
      </p:grpSpPr>
      <p:sp>
        <p:nvSpPr>
          <p:cNvPr id="97" name="Google Shape;97;p18"/>
          <p:cNvSpPr/>
          <p:nvPr/>
        </p:nvSpPr>
        <p:spPr>
          <a:xfrm>
            <a:off x="203505" y="216029"/>
            <a:ext cx="8736990" cy="642594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8" name="Google Shape;98;p18"/>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8"/>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Green" showMasterSp="0">
  <p:cSld name="Divider Yellow Green">
    <p:spTree>
      <p:nvGrpSpPr>
        <p:cNvPr id="100" name="Shape 100"/>
        <p:cNvGrpSpPr/>
        <p:nvPr/>
      </p:nvGrpSpPr>
      <p:grpSpPr>
        <a:xfrm>
          <a:off x="0" y="0"/>
          <a:ext cx="0" cy="0"/>
          <a:chOff x="0" y="0"/>
          <a:chExt cx="0" cy="0"/>
        </a:xfrm>
      </p:grpSpPr>
      <p:sp>
        <p:nvSpPr>
          <p:cNvPr id="101" name="Google Shape;101;p19"/>
          <p:cNvSpPr/>
          <p:nvPr/>
        </p:nvSpPr>
        <p:spPr>
          <a:xfrm>
            <a:off x="203505" y="216029"/>
            <a:ext cx="8736990" cy="642594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2" name="Google Shape;102;p19"/>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ink" showMasterSp="0">
  <p:cSld name="Divider Pink">
    <p:spTree>
      <p:nvGrpSpPr>
        <p:cNvPr id="104" name="Shape 104"/>
        <p:cNvGrpSpPr/>
        <p:nvPr/>
      </p:nvGrpSpPr>
      <p:grpSpPr>
        <a:xfrm>
          <a:off x="0" y="0"/>
          <a:ext cx="0" cy="0"/>
          <a:chOff x="0" y="0"/>
          <a:chExt cx="0" cy="0"/>
        </a:xfrm>
      </p:grpSpPr>
      <p:sp>
        <p:nvSpPr>
          <p:cNvPr id="105" name="Google Shape;105;p20"/>
          <p:cNvSpPr/>
          <p:nvPr/>
        </p:nvSpPr>
        <p:spPr>
          <a:xfrm>
            <a:off x="203505" y="216029"/>
            <a:ext cx="8736990" cy="64259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6" name="Google Shape;106;p20"/>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706001" y="2305216"/>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2" name="Google Shape;22;p3"/>
          <p:cNvSpPr txBox="1"/>
          <p:nvPr>
            <p:ph idx="2" type="body"/>
          </p:nvPr>
        </p:nvSpPr>
        <p:spPr>
          <a:xfrm>
            <a:off x="706001"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4"/>
          <p:cNvSpPr txBox="1"/>
          <p:nvPr>
            <p:ph idx="2" type="body"/>
          </p:nvPr>
        </p:nvSpPr>
        <p:spPr>
          <a:xfrm>
            <a:off x="469265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rinter-friendly" showMasterSp="0">
  <p:cSld name="Title Slide printer-friendly">
    <p:spTree>
      <p:nvGrpSpPr>
        <p:cNvPr id="28" name="Shape 28"/>
        <p:cNvGrpSpPr/>
        <p:nvPr/>
      </p:nvGrpSpPr>
      <p:grpSpPr>
        <a:xfrm>
          <a:off x="0" y="0"/>
          <a:ext cx="0" cy="0"/>
          <a:chOff x="0" y="0"/>
          <a:chExt cx="0" cy="0"/>
        </a:xfrm>
      </p:grpSpPr>
      <p:grpSp>
        <p:nvGrpSpPr>
          <p:cNvPr id="29" name="Google Shape;29;p5"/>
          <p:cNvGrpSpPr/>
          <p:nvPr/>
        </p:nvGrpSpPr>
        <p:grpSpPr>
          <a:xfrm>
            <a:off x="500784" y="442000"/>
            <a:ext cx="8192173" cy="5456923"/>
            <a:chOff x="500784" y="442000"/>
            <a:chExt cx="8192173" cy="5456923"/>
          </a:xfrm>
        </p:grpSpPr>
        <p:sp>
          <p:nvSpPr>
            <p:cNvPr id="30" name="Google Shape;30;p5"/>
            <p:cNvSpPr/>
            <p:nvPr/>
          </p:nvSpPr>
          <p:spPr>
            <a:xfrm>
              <a:off x="500784" y="1646968"/>
              <a:ext cx="7150604" cy="4251955"/>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31" name="Google Shape;31;p5"/>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32" name="Google Shape;32;p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701675" y="2305339"/>
            <a:ext cx="6400800" cy="1593273"/>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80"/>
              <a:buNone/>
              <a:defRPr b="1" sz="2400">
                <a:solidFill>
                  <a:srgbClr val="F2A900"/>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34" name="Google Shape;34;p5"/>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 Image" showMasterSp="0">
  <p:cSld name="Title Slide w Image">
    <p:spTree>
      <p:nvGrpSpPr>
        <p:cNvPr id="35" name="Shape 35"/>
        <p:cNvGrpSpPr/>
        <p:nvPr/>
      </p:nvGrpSpPr>
      <p:grpSpPr>
        <a:xfrm>
          <a:off x="0" y="0"/>
          <a:ext cx="0" cy="0"/>
          <a:chOff x="0" y="0"/>
          <a:chExt cx="0" cy="0"/>
        </a:xfrm>
      </p:grpSpPr>
      <p:pic>
        <p:nvPicPr>
          <p:cNvPr descr="A5H77N.jpg" id="36" name="Google Shape;36;p6"/>
          <p:cNvPicPr preferRelativeResize="0"/>
          <p:nvPr/>
        </p:nvPicPr>
        <p:blipFill rotWithShape="1">
          <a:blip r:embed="rId2">
            <a:alphaModFix/>
          </a:blip>
          <a:srcRect b="0" l="0" r="0" t="0"/>
          <a:stretch/>
        </p:blipFill>
        <p:spPr>
          <a:xfrm>
            <a:off x="477352" y="1621329"/>
            <a:ext cx="7232339" cy="4305531"/>
          </a:xfrm>
          <a:prstGeom prst="rect">
            <a:avLst/>
          </a:prstGeom>
          <a:noFill/>
          <a:ln>
            <a:noFill/>
          </a:ln>
        </p:spPr>
      </p:pic>
      <p:pic>
        <p:nvPicPr>
          <p:cNvPr descr="HMH_vertical logo.png" id="37" name="Google Shape;37;p6"/>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sp>
        <p:nvSpPr>
          <p:cNvPr id="38" name="Google Shape;38;p6"/>
          <p:cNvSpPr txBox="1"/>
          <p:nvPr>
            <p:ph idx="1"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6"/>
          <p:cNvSpPr txBox="1"/>
          <p:nvPr/>
        </p:nvSpPr>
        <p:spPr>
          <a:xfrm>
            <a:off x="8250090" y="229688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54585A"/>
              </a:solidFill>
              <a:latin typeface="Arial"/>
              <a:ea typeface="Arial"/>
              <a:cs typeface="Arial"/>
              <a:sym typeface="Arial"/>
            </a:endParaRPr>
          </a:p>
        </p:txBody>
      </p:sp>
      <p:sp>
        <p:nvSpPr>
          <p:cNvPr id="40" name="Google Shape;40;p6"/>
          <p:cNvSpPr/>
          <p:nvPr/>
        </p:nvSpPr>
        <p:spPr>
          <a:xfrm>
            <a:off x="111126" y="1754187"/>
            <a:ext cx="7143749" cy="2913061"/>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41" name="Google Shape;41;p6"/>
          <p:cNvSpPr txBox="1"/>
          <p:nvPr/>
        </p:nvSpPr>
        <p:spPr>
          <a:xfrm>
            <a:off x="730190" y="4435419"/>
            <a:ext cx="4704386" cy="215759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
        <p:nvSpPr>
          <p:cNvPr id="42" name="Google Shape;42;p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2"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ransparent" showMasterSp="0">
  <p:cSld name="Title Slide Transparent">
    <p:spTree>
      <p:nvGrpSpPr>
        <p:cNvPr id="44" name="Shape 44"/>
        <p:cNvGrpSpPr/>
        <p:nvPr/>
      </p:nvGrpSpPr>
      <p:grpSpPr>
        <a:xfrm>
          <a:off x="0" y="0"/>
          <a:ext cx="0" cy="0"/>
          <a:chOff x="0" y="0"/>
          <a:chExt cx="0" cy="0"/>
        </a:xfrm>
      </p:grpSpPr>
      <p:pic>
        <p:nvPicPr>
          <p:cNvPr descr="tree copy.jpg" id="45" name="Google Shape;45;p7"/>
          <p:cNvPicPr preferRelativeResize="0"/>
          <p:nvPr/>
        </p:nvPicPr>
        <p:blipFill rotWithShape="1">
          <a:blip r:embed="rId2">
            <a:alphaModFix/>
          </a:blip>
          <a:srcRect b="0" l="0" r="0" t="0"/>
          <a:stretch/>
        </p:blipFill>
        <p:spPr>
          <a:xfrm>
            <a:off x="0" y="853431"/>
            <a:ext cx="7302500" cy="6004569"/>
          </a:xfrm>
          <a:prstGeom prst="rect">
            <a:avLst/>
          </a:prstGeom>
          <a:noFill/>
          <a:ln>
            <a:noFill/>
          </a:ln>
        </p:spPr>
      </p:pic>
      <p:grpSp>
        <p:nvGrpSpPr>
          <p:cNvPr id="46" name="Google Shape;46;p7"/>
          <p:cNvGrpSpPr/>
          <p:nvPr/>
        </p:nvGrpSpPr>
        <p:grpSpPr>
          <a:xfrm>
            <a:off x="457200" y="442000"/>
            <a:ext cx="8235757" cy="5504790"/>
            <a:chOff x="457200" y="442000"/>
            <a:chExt cx="8235757" cy="5504790"/>
          </a:xfrm>
        </p:grpSpPr>
        <p:sp>
          <p:nvSpPr>
            <p:cNvPr id="47" name="Google Shape;47;p7"/>
            <p:cNvSpPr/>
            <p:nvPr/>
          </p:nvSpPr>
          <p:spPr>
            <a:xfrm>
              <a:off x="457200" y="1603390"/>
              <a:ext cx="7251192" cy="4343400"/>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48" name="Google Shape;48;p7"/>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grpSp>
      <p:sp>
        <p:nvSpPr>
          <p:cNvPr id="49" name="Google Shape;49;p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51" name="Google Shape;51;p7"/>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7"/>
          <p:cNvSpPr txBox="1"/>
          <p:nvPr/>
        </p:nvSpPr>
        <p:spPr>
          <a:xfrm>
            <a:off x="730189" y="4435420"/>
            <a:ext cx="4741737" cy="2279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showMasterSp="0">
  <p:cSld name="Title and Content Gray">
    <p:bg>
      <p:bgPr>
        <a:solidFill>
          <a:schemeClr val="dk1"/>
        </a:solidFill>
      </p:bgPr>
    </p:bg>
    <p:spTree>
      <p:nvGrpSpPr>
        <p:cNvPr id="53" name="Shape 53"/>
        <p:cNvGrpSpPr/>
        <p:nvPr/>
      </p:nvGrpSpPr>
      <p:grpSpPr>
        <a:xfrm>
          <a:off x="0" y="0"/>
          <a:ext cx="0" cy="0"/>
          <a:chOff x="0" y="0"/>
          <a:chExt cx="0" cy="0"/>
        </a:xfrm>
      </p:grpSpPr>
      <p:sp>
        <p:nvSpPr>
          <p:cNvPr id="54" name="Google Shape;54;p8"/>
          <p:cNvSpPr txBox="1"/>
          <p:nvPr>
            <p:ph type="title"/>
          </p:nvPr>
        </p:nvSpPr>
        <p:spPr>
          <a:xfrm>
            <a:off x="457200" y="318213"/>
            <a:ext cx="68580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457200" y="1288647"/>
            <a:ext cx="6858000" cy="4662786"/>
          </a:xfrm>
          <a:prstGeom prst="rect">
            <a:avLst/>
          </a:prstGeom>
          <a:noFill/>
          <a:ln>
            <a:noFill/>
          </a:ln>
        </p:spPr>
        <p:txBody>
          <a:bodyPr anchorCtr="0" anchor="t" bIns="45700" lIns="0" spcFirstLastPara="1" rIns="0" wrap="square" tIns="45700">
            <a:noAutofit/>
          </a:bodyPr>
          <a:lstStyle>
            <a:lvl1pPr indent="-228600" lvl="0" marL="457200" algn="l">
              <a:spcBef>
                <a:spcPts val="0"/>
              </a:spcBef>
              <a:spcAft>
                <a:spcPts val="0"/>
              </a:spcAft>
              <a:buClr>
                <a:schemeClr val="lt1"/>
              </a:buClr>
              <a:buSzPts val="2880"/>
              <a:buNone/>
              <a:defRPr sz="2400">
                <a:solidFill>
                  <a:schemeClr val="lt1"/>
                </a:solidFill>
              </a:defRPr>
            </a:lvl1pPr>
            <a:lvl2pPr indent="-228600" lvl="1" marL="914400" algn="l">
              <a:spcBef>
                <a:spcPts val="0"/>
              </a:spcBef>
              <a:spcAft>
                <a:spcPts val="0"/>
              </a:spcAft>
              <a:buClr>
                <a:schemeClr val="lt1"/>
              </a:buClr>
              <a:buSzPts val="2400"/>
              <a:buNone/>
              <a:defRPr sz="2400">
                <a:solidFill>
                  <a:schemeClr val="lt1"/>
                </a:solidFill>
              </a:defRPr>
            </a:lvl2pPr>
            <a:lvl3pPr indent="-228600" lvl="2" marL="1371600" algn="l">
              <a:spcBef>
                <a:spcPts val="0"/>
              </a:spcBef>
              <a:spcAft>
                <a:spcPts val="0"/>
              </a:spcAft>
              <a:buClr>
                <a:schemeClr val="lt1"/>
              </a:buClr>
              <a:buSzPts val="2400"/>
              <a:buNone/>
              <a:defRPr sz="2400">
                <a:solidFill>
                  <a:schemeClr val="lt1"/>
                </a:solidFill>
              </a:defRPr>
            </a:lvl3pPr>
            <a:lvl4pPr indent="-228600" lvl="3" marL="1828800" algn="l">
              <a:spcBef>
                <a:spcPts val="0"/>
              </a:spcBef>
              <a:spcAft>
                <a:spcPts val="0"/>
              </a:spcAft>
              <a:buClr>
                <a:schemeClr val="lt1"/>
              </a:buClr>
              <a:buSzPts val="2400"/>
              <a:buNone/>
              <a:defRPr sz="2400">
                <a:solidFill>
                  <a:schemeClr val="lt1"/>
                </a:solidFill>
              </a:defRPr>
            </a:lvl4pPr>
            <a:lvl5pPr indent="-228600" lvl="4" marL="2286000" algn="l">
              <a:spcBef>
                <a:spcPts val="0"/>
              </a:spcBef>
              <a:spcAft>
                <a:spcPts val="0"/>
              </a:spcAft>
              <a:buClr>
                <a:schemeClr val="lt1"/>
              </a:buClr>
              <a:buSzPts val="2400"/>
              <a:buNone/>
              <a:defRPr sz="2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sz="1200">
                <a:solidFill>
                  <a:srgbClr val="FFFFFF"/>
                </a:solidFill>
                <a:latin typeface="Times New Roman"/>
                <a:ea typeface="Times New Roman"/>
                <a:cs typeface="Times New Roman"/>
                <a:sym typeface="Times New Roman"/>
              </a:defRPr>
            </a:lvl1pPr>
            <a:lvl2pPr indent="0" lvl="1" marL="0" algn="l">
              <a:spcBef>
                <a:spcPts val="0"/>
              </a:spcBef>
              <a:spcAft>
                <a:spcPts val="0"/>
              </a:spcAft>
              <a:buNone/>
              <a:defRPr sz="1200">
                <a:solidFill>
                  <a:srgbClr val="FFFFFF"/>
                </a:solidFill>
                <a:latin typeface="Times New Roman"/>
                <a:ea typeface="Times New Roman"/>
                <a:cs typeface="Times New Roman"/>
                <a:sym typeface="Times New Roman"/>
              </a:defRPr>
            </a:lvl2pPr>
            <a:lvl3pPr indent="0" lvl="2" marL="0" algn="l">
              <a:spcBef>
                <a:spcPts val="0"/>
              </a:spcBef>
              <a:spcAft>
                <a:spcPts val="0"/>
              </a:spcAft>
              <a:buNone/>
              <a:defRPr sz="1200">
                <a:solidFill>
                  <a:srgbClr val="FFFFFF"/>
                </a:solidFill>
                <a:latin typeface="Times New Roman"/>
                <a:ea typeface="Times New Roman"/>
                <a:cs typeface="Times New Roman"/>
                <a:sym typeface="Times New Roman"/>
              </a:defRPr>
            </a:lvl3pPr>
            <a:lvl4pPr indent="0" lvl="3" marL="0" algn="l">
              <a:spcBef>
                <a:spcPts val="0"/>
              </a:spcBef>
              <a:spcAft>
                <a:spcPts val="0"/>
              </a:spcAft>
              <a:buNone/>
              <a:defRPr sz="1200">
                <a:solidFill>
                  <a:srgbClr val="FFFFFF"/>
                </a:solidFill>
                <a:latin typeface="Times New Roman"/>
                <a:ea typeface="Times New Roman"/>
                <a:cs typeface="Times New Roman"/>
                <a:sym typeface="Times New Roman"/>
              </a:defRPr>
            </a:lvl4pPr>
            <a:lvl5pPr indent="0" lvl="4" marL="0" algn="l">
              <a:spcBef>
                <a:spcPts val="0"/>
              </a:spcBef>
              <a:spcAft>
                <a:spcPts val="0"/>
              </a:spcAft>
              <a:buNone/>
              <a:defRPr sz="1200">
                <a:solidFill>
                  <a:srgbClr val="FFFFFF"/>
                </a:solidFill>
                <a:latin typeface="Times New Roman"/>
                <a:ea typeface="Times New Roman"/>
                <a:cs typeface="Times New Roman"/>
                <a:sym typeface="Times New Roman"/>
              </a:defRPr>
            </a:lvl5pPr>
            <a:lvl6pPr indent="0" lvl="5" marL="0" algn="l">
              <a:spcBef>
                <a:spcPts val="0"/>
              </a:spcBef>
              <a:spcAft>
                <a:spcPts val="0"/>
              </a:spcAft>
              <a:buNone/>
              <a:defRPr sz="1200">
                <a:solidFill>
                  <a:srgbClr val="FFFFFF"/>
                </a:solidFill>
                <a:latin typeface="Times New Roman"/>
                <a:ea typeface="Times New Roman"/>
                <a:cs typeface="Times New Roman"/>
                <a:sym typeface="Times New Roman"/>
              </a:defRPr>
            </a:lvl6pPr>
            <a:lvl7pPr indent="0" lvl="6" marL="0" algn="l">
              <a:spcBef>
                <a:spcPts val="0"/>
              </a:spcBef>
              <a:spcAft>
                <a:spcPts val="0"/>
              </a:spcAft>
              <a:buNone/>
              <a:defRPr sz="1200">
                <a:solidFill>
                  <a:srgbClr val="FFFFFF"/>
                </a:solidFill>
                <a:latin typeface="Times New Roman"/>
                <a:ea typeface="Times New Roman"/>
                <a:cs typeface="Times New Roman"/>
                <a:sym typeface="Times New Roman"/>
              </a:defRPr>
            </a:lvl7pPr>
            <a:lvl8pPr indent="0" lvl="7" marL="0" algn="l">
              <a:spcBef>
                <a:spcPts val="0"/>
              </a:spcBef>
              <a:spcAft>
                <a:spcPts val="0"/>
              </a:spcAft>
              <a:buNone/>
              <a:defRPr sz="1200">
                <a:solidFill>
                  <a:srgbClr val="FFFFFF"/>
                </a:solidFill>
                <a:latin typeface="Times New Roman"/>
                <a:ea typeface="Times New Roman"/>
                <a:cs typeface="Times New Roman"/>
                <a:sym typeface="Times New Roman"/>
              </a:defRPr>
            </a:lvl8pPr>
            <a:lvl9pPr indent="0" lvl="8" marL="0" algn="l">
              <a:spcBef>
                <a:spcPts val="0"/>
              </a:spcBef>
              <a:spcAft>
                <a:spcPts val="0"/>
              </a:spcAft>
              <a:buNone/>
              <a:defRPr sz="1200">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 w.png" id="57" name="Google Shape;57;p8"/>
          <p:cNvPicPr preferRelativeResize="0"/>
          <p:nvPr/>
        </p:nvPicPr>
        <p:blipFill rotWithShape="1">
          <a:blip r:embed="rId2">
            <a:alphaModFix/>
          </a:blip>
          <a:srcRect b="0" l="0" r="0" t="0"/>
          <a:stretch/>
        </p:blipFill>
        <p:spPr>
          <a:xfrm>
            <a:off x="6818573" y="6398708"/>
            <a:ext cx="1917646" cy="349137"/>
          </a:xfrm>
          <a:prstGeom prst="rect">
            <a:avLst/>
          </a:prstGeom>
          <a:noFill/>
          <a:ln>
            <a:noFill/>
          </a:ln>
        </p:spPr>
      </p:pic>
      <p:sp>
        <p:nvSpPr>
          <p:cNvPr id="58" name="Google Shape;58;p8"/>
          <p:cNvSpPr/>
          <p:nvPr/>
        </p:nvSpPr>
        <p:spPr>
          <a:xfrm>
            <a:off x="0" y="0"/>
            <a:ext cx="6775704" cy="173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59" name="Google Shape;59;p8"/>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9"/>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9"/>
          <p:cNvSpPr txBox="1"/>
          <p:nvPr>
            <p:ph idx="3" type="body"/>
          </p:nvPr>
        </p:nvSpPr>
        <p:spPr>
          <a:xfrm>
            <a:off x="4686300" y="1146175"/>
            <a:ext cx="400050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9"/>
          <p:cNvSpPr txBox="1"/>
          <p:nvPr>
            <p:ph idx="4" type="body"/>
          </p:nvPr>
        </p:nvSpPr>
        <p:spPr>
          <a:xfrm>
            <a:off x="4686300" y="1785937"/>
            <a:ext cx="400050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marR="0" rtl="0" algn="l">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hyperlink" Target="https://www.hmhco.com/content/science/sciencedimensions/na/gr9-12/ete_biology_9780544535855_/book_pages/OPS/s9ml/glossary.xhtml#key-survivorshi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hmhco.com/content/science/sciencedimensions/na/gr9-12/ete_biology_9780544535855_/book_pages/OPS/s9ml/glossary.xhtml#key-55e0c7f52aa24c9d8840b229c42d0fc0" TargetMode="External"/><Relationship Id="rId4" Type="http://schemas.openxmlformats.org/officeDocument/2006/relationships/hyperlink" Target="https://www.hmhco.com/content/science/sciencedimensions/na/gr9-12/ete_biology_9780544535855_/book_pages/OPS/s9ml/glossary.xhtml#key-inclusivefitness" TargetMode="External"/><Relationship Id="rId5" Type="http://schemas.openxmlformats.org/officeDocument/2006/relationships/hyperlink" Target="https://www.hmhco.com/content/science/sciencedimensions/na/gr9-12/ete_biology_9780544535855_/book_pages/OPS/s9ml/glossary.xhtml#key-kinselec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hyperlink" Target="https://www.hmhco.com/content/science/sciencedimensions/na/gr9-12/ete_biology_9780544535855_/book_pages/OPS/s9ml/glossary.xhtml#key-33ff4er3gfdbww22f4gki3fdgrtr66bs1j7sg1m8z6h"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hmhco.com/content/science/sciencedimensions/na/gr9-12/ete_biology_9780544535855_/book_pages/OPS/s9ml/glossary.xhtml#key-89988ikjuj6yjgfgreggergntyumeumry"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hmhco.com/content/science/sciencedimensions/na/gr9-12/ete_biology_9780544535855_/book_pages/OPS/s9ml/glossary.xhtml#key-stimulu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hmhco.com/content/science/sciencedimensions/na/gr9-12/ete_biology_9780544535855_/book_pages/OPS/s9ml/glossary.xhtml#key-innat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457200" y="221229"/>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latin typeface="Cambria"/>
                <a:ea typeface="Cambria"/>
                <a:cs typeface="Cambria"/>
                <a:sym typeface="Cambria"/>
              </a:rPr>
              <a:t>Teaching Notes: Unit &amp; Lesson Slides</a:t>
            </a:r>
            <a:endParaRPr/>
          </a:p>
        </p:txBody>
      </p:sp>
      <p:sp>
        <p:nvSpPr>
          <p:cNvPr id="115" name="Google Shape;115;p21"/>
          <p:cNvSpPr txBox="1"/>
          <p:nvPr>
            <p:ph idx="1" type="body"/>
          </p:nvPr>
        </p:nvSpPr>
        <p:spPr>
          <a:xfrm>
            <a:off x="457199" y="676748"/>
            <a:ext cx="8381183" cy="5348025"/>
          </a:xfrm>
          <a:prstGeom prst="rect">
            <a:avLst/>
          </a:prstGeom>
          <a:noFill/>
          <a:ln>
            <a:noFill/>
          </a:ln>
        </p:spPr>
        <p:txBody>
          <a:bodyPr anchorCtr="0" anchor="t" bIns="45700" lIns="0" spcFirstLastPara="1" rIns="0" wrap="square" tIns="45700">
            <a:noAutofit/>
          </a:bodyPr>
          <a:lstStyle/>
          <a:p>
            <a:pPr indent="-230188" lvl="0" marL="230188" rtl="0" algn="l">
              <a:spcBef>
                <a:spcPts val="0"/>
              </a:spcBef>
              <a:spcAft>
                <a:spcPts val="0"/>
              </a:spcAft>
              <a:buClr>
                <a:schemeClr val="dk1"/>
              </a:buClr>
              <a:buSzPts val="2400"/>
              <a:buChar char="•"/>
            </a:pPr>
            <a:r>
              <a:rPr lang="en-US" sz="2000">
                <a:latin typeface="Cambria"/>
                <a:ea typeface="Cambria"/>
                <a:cs typeface="Cambria"/>
                <a:sym typeface="Cambria"/>
              </a:rPr>
              <a:t>The content, vocabulary, videos and activities shown on the following slides come directly from your student and teacher text. PDFs are referenced on slides and can be downloaded at </a:t>
            </a:r>
            <a:r>
              <a:rPr i="1" lang="en-US" sz="2000">
                <a:latin typeface="Cambria"/>
                <a:ea typeface="Cambria"/>
                <a:cs typeface="Cambria"/>
                <a:sym typeface="Cambria"/>
              </a:rPr>
              <a:t>Ed: Your Friend in Learning (Ed: YFIL)</a:t>
            </a:r>
            <a:endParaRPr/>
          </a:p>
          <a:p>
            <a:pPr indent="-230188" lvl="0" marL="230188" rtl="0" algn="l">
              <a:spcBef>
                <a:spcPts val="1200"/>
              </a:spcBef>
              <a:spcAft>
                <a:spcPts val="0"/>
              </a:spcAft>
              <a:buClr>
                <a:schemeClr val="dk1"/>
              </a:buClr>
              <a:buSzPts val="2400"/>
              <a:buChar char="•"/>
            </a:pPr>
            <a:r>
              <a:rPr lang="en-US" sz="2000">
                <a:latin typeface="Cambria"/>
                <a:ea typeface="Cambria"/>
                <a:cs typeface="Cambria"/>
                <a:sym typeface="Cambria"/>
              </a:rPr>
              <a:t>All slide content is editable, as you may add, remove or edit content to meet your individual classroom needs.</a:t>
            </a:r>
            <a:endParaRPr/>
          </a:p>
          <a:p>
            <a:pPr indent="-230188" lvl="0" marL="230188" rtl="0" algn="l">
              <a:spcBef>
                <a:spcPts val="1200"/>
              </a:spcBef>
              <a:spcAft>
                <a:spcPts val="0"/>
              </a:spcAft>
              <a:buClr>
                <a:schemeClr val="dk1"/>
              </a:buClr>
              <a:buSzPts val="2400"/>
              <a:buChar char="•"/>
            </a:pPr>
            <a:r>
              <a:rPr lang="en-US" sz="2000">
                <a:latin typeface="Cambria"/>
                <a:ea typeface="Cambria"/>
                <a:cs typeface="Cambria"/>
                <a:sym typeface="Cambria"/>
              </a:rPr>
              <a:t>It is recommended that students utilize an evidence notebook as they ask questions and collect evidence and data throughout. Look for the notebook icon in the upper right corner of those slides.</a:t>
            </a:r>
            <a:endParaRPr/>
          </a:p>
          <a:p>
            <a:pPr indent="0" lvl="0" marL="0" rtl="0" algn="l">
              <a:spcBef>
                <a:spcPts val="200"/>
              </a:spcBef>
              <a:spcAft>
                <a:spcPts val="0"/>
              </a:spcAft>
              <a:buClr>
                <a:schemeClr val="dk1"/>
              </a:buClr>
              <a:buSzPts val="2400"/>
              <a:buNone/>
            </a:pPr>
            <a:r>
              <a:t/>
            </a:r>
            <a:endParaRPr>
              <a:latin typeface="Cambria"/>
              <a:ea typeface="Cambria"/>
              <a:cs typeface="Cambria"/>
              <a:sym typeface="Cambria"/>
            </a:endParaRPr>
          </a:p>
          <a:p>
            <a:pPr indent="-230188" lvl="0" marL="230188" rtl="0" algn="l">
              <a:spcBef>
                <a:spcPts val="200"/>
              </a:spcBef>
              <a:spcAft>
                <a:spcPts val="0"/>
              </a:spcAft>
              <a:buClr>
                <a:schemeClr val="dk1"/>
              </a:buClr>
              <a:buSzPts val="2400"/>
              <a:buChar char="•"/>
            </a:pPr>
            <a:r>
              <a:rPr lang="en-US">
                <a:latin typeface="Cambria"/>
                <a:ea typeface="Cambria"/>
                <a:cs typeface="Cambria"/>
                <a:sym typeface="Cambria"/>
              </a:rPr>
              <a:t>It is recommended that you play the slideshow when using for instruction: </a:t>
            </a:r>
            <a:endParaRPr/>
          </a:p>
          <a:p>
            <a:pPr indent="-103187" lvl="2" marL="684213" rtl="0" algn="l">
              <a:spcBef>
                <a:spcPts val="200"/>
              </a:spcBef>
              <a:spcAft>
                <a:spcPts val="0"/>
              </a:spcAft>
              <a:buClr>
                <a:schemeClr val="dk1"/>
              </a:buClr>
              <a:buSzPts val="2000"/>
              <a:buFont typeface="Courier New"/>
              <a:buNone/>
            </a:pPr>
            <a:r>
              <a:t/>
            </a:r>
            <a:endParaRPr sz="2000">
              <a:latin typeface="Cambria"/>
              <a:ea typeface="Cambria"/>
              <a:cs typeface="Cambria"/>
              <a:sym typeface="Cambria"/>
            </a:endParaRPr>
          </a:p>
        </p:txBody>
      </p:sp>
      <p:sp>
        <p:nvSpPr>
          <p:cNvPr id="116" name="Google Shape;116;p2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7" name="Google Shape;117;p21"/>
          <p:cNvSpPr txBox="1"/>
          <p:nvPr/>
        </p:nvSpPr>
        <p:spPr>
          <a:xfrm>
            <a:off x="7234991" y="-57860"/>
            <a:ext cx="134107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300" u="none" cap="none" strike="noStrike">
                <a:solidFill>
                  <a:schemeClr val="dk1"/>
                </a:solidFill>
                <a:latin typeface="Cambria"/>
                <a:ea typeface="Cambria"/>
                <a:cs typeface="Cambria"/>
                <a:sym typeface="Cambria"/>
              </a:rPr>
              <a:t>Teaching Notes</a:t>
            </a:r>
            <a:endParaRPr/>
          </a:p>
        </p:txBody>
      </p:sp>
      <p:pic>
        <p:nvPicPr>
          <p:cNvPr id="118" name="Google Shape;118;p21"/>
          <p:cNvPicPr preferRelativeResize="0"/>
          <p:nvPr/>
        </p:nvPicPr>
        <p:blipFill rotWithShape="1">
          <a:blip r:embed="rId3">
            <a:alphaModFix/>
          </a:blip>
          <a:srcRect b="0" l="0" r="0" t="0"/>
          <a:stretch/>
        </p:blipFill>
        <p:spPr>
          <a:xfrm>
            <a:off x="2312992" y="4229609"/>
            <a:ext cx="4669596" cy="969497"/>
          </a:xfrm>
          <a:prstGeom prst="rect">
            <a:avLst/>
          </a:prstGeom>
          <a:noFill/>
          <a:ln cap="flat" cmpd="sng" w="9525">
            <a:solidFill>
              <a:schemeClr val="dk1"/>
            </a:solidFill>
            <a:prstDash val="solid"/>
            <a:round/>
            <a:headEnd len="sm" w="sm" type="none"/>
            <a:tailEnd len="sm" w="sm" type="none"/>
          </a:ln>
        </p:spPr>
      </p:pic>
      <p:sp>
        <p:nvSpPr>
          <p:cNvPr id="119" name="Google Shape;119;p21"/>
          <p:cNvSpPr/>
          <p:nvPr/>
        </p:nvSpPr>
        <p:spPr>
          <a:xfrm>
            <a:off x="457200" y="5399527"/>
            <a:ext cx="4560219" cy="9694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900">
                <a:solidFill>
                  <a:schemeClr val="dk1"/>
                </a:solidFill>
                <a:latin typeface="Cambria"/>
                <a:ea typeface="Cambria"/>
                <a:cs typeface="Cambria"/>
                <a:sym typeface="Cambria"/>
              </a:rPr>
              <a:t>Note:</a:t>
            </a:r>
            <a:r>
              <a:rPr lang="en-US" sz="1900">
                <a:solidFill>
                  <a:schemeClr val="dk1"/>
                </a:solidFill>
                <a:latin typeface="Cambria"/>
                <a:ea typeface="Cambria"/>
                <a:cs typeface="Cambria"/>
                <a:sym typeface="Cambria"/>
              </a:rPr>
              <a:t> Some videos may not play when opened with Google Slides. All videos can be found in the Student &amp; Teacher eBooks.</a:t>
            </a:r>
            <a:endParaRPr sz="1900">
              <a:solidFill>
                <a:schemeClr val="dk1"/>
              </a:solidFill>
              <a:latin typeface="Times New Roman"/>
              <a:ea typeface="Times New Roman"/>
              <a:cs typeface="Times New Roman"/>
              <a:sym typeface="Times New Roman"/>
            </a:endParaRPr>
          </a:p>
        </p:txBody>
      </p:sp>
      <p:pic>
        <p:nvPicPr>
          <p:cNvPr descr="A drawing of a person&#10;&#10;Description automatically generated" id="120" name="Google Shape;120;p21"/>
          <p:cNvPicPr preferRelativeResize="0"/>
          <p:nvPr/>
        </p:nvPicPr>
        <p:blipFill rotWithShape="1">
          <a:blip r:embed="rId4">
            <a:alphaModFix/>
          </a:blip>
          <a:srcRect b="0" l="0" r="0" t="0"/>
          <a:stretch/>
        </p:blipFill>
        <p:spPr>
          <a:xfrm>
            <a:off x="5644888" y="3165792"/>
            <a:ext cx="474345" cy="526415"/>
          </a:xfrm>
          <a:prstGeom prst="rect">
            <a:avLst/>
          </a:prstGeom>
          <a:blipFill rotWithShape="1">
            <a:blip r:embed="rId5">
              <a:alphaModFix/>
            </a:blip>
            <a:tile algn="tl" flip="none" tx="0" sx="100000" ty="0" sy="100000"/>
          </a:blipFill>
          <a:ln>
            <a:noFill/>
          </a:ln>
        </p:spPr>
      </p:pic>
      <p:pic>
        <p:nvPicPr>
          <p:cNvPr id="121" name="Google Shape;121;p21"/>
          <p:cNvPicPr preferRelativeResize="0"/>
          <p:nvPr/>
        </p:nvPicPr>
        <p:blipFill rotWithShape="1">
          <a:blip r:embed="rId6">
            <a:alphaModFix/>
          </a:blip>
          <a:srcRect b="0" l="0" r="0" t="0"/>
          <a:stretch/>
        </p:blipFill>
        <p:spPr>
          <a:xfrm>
            <a:off x="1467620" y="4681576"/>
            <a:ext cx="656635" cy="628039"/>
          </a:xfrm>
          <a:prstGeom prst="rect">
            <a:avLst/>
          </a:prstGeom>
          <a:noFill/>
          <a:ln>
            <a:noFill/>
          </a:ln>
        </p:spPr>
      </p:pic>
      <p:pic>
        <p:nvPicPr>
          <p:cNvPr id="122" name="Google Shape;122;p21"/>
          <p:cNvPicPr preferRelativeResize="0"/>
          <p:nvPr/>
        </p:nvPicPr>
        <p:blipFill rotWithShape="1">
          <a:blip r:embed="rId7">
            <a:alphaModFix/>
          </a:blip>
          <a:srcRect b="0" l="0" r="0" t="0"/>
          <a:stretch/>
        </p:blipFill>
        <p:spPr>
          <a:xfrm>
            <a:off x="5122751" y="5260838"/>
            <a:ext cx="3810000" cy="111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Evolution of Behavior</a:t>
            </a:r>
            <a:endParaRPr>
              <a:solidFill>
                <a:srgbClr val="F2A900"/>
              </a:solidFill>
              <a:latin typeface="Cambria"/>
              <a:ea typeface="Cambria"/>
              <a:cs typeface="Cambria"/>
              <a:sym typeface="Cambria"/>
            </a:endParaRPr>
          </a:p>
        </p:txBody>
      </p:sp>
      <p:sp>
        <p:nvSpPr>
          <p:cNvPr id="217" name="Google Shape;217;p3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8" name="Google Shape;218;p30"/>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219" name="Google Shape;219;p30"/>
          <p:cNvSpPr txBox="1"/>
          <p:nvPr/>
        </p:nvSpPr>
        <p:spPr>
          <a:xfrm>
            <a:off x="692357" y="4076055"/>
            <a:ext cx="29750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Locusts swarm over a field.</a:t>
            </a:r>
            <a:endParaRPr b="1" sz="2000">
              <a:solidFill>
                <a:schemeClr val="dk1"/>
              </a:solidFill>
              <a:latin typeface="Cambria"/>
              <a:ea typeface="Cambria"/>
              <a:cs typeface="Cambria"/>
              <a:sym typeface="Cambria"/>
            </a:endParaRPr>
          </a:p>
        </p:txBody>
      </p:sp>
      <p:pic>
        <p:nvPicPr>
          <p:cNvPr descr="A picture containing outdoor, grass, nature, rain&#10;&#10;Description automatically generated" id="220" name="Google Shape;220;p30"/>
          <p:cNvPicPr preferRelativeResize="0"/>
          <p:nvPr/>
        </p:nvPicPr>
        <p:blipFill rotWithShape="1">
          <a:blip r:embed="rId3">
            <a:alphaModFix/>
          </a:blip>
          <a:srcRect b="0" l="0" r="0" t="0"/>
          <a:stretch/>
        </p:blipFill>
        <p:spPr>
          <a:xfrm>
            <a:off x="212294" y="872285"/>
            <a:ext cx="4273780" cy="3203770"/>
          </a:xfrm>
          <a:prstGeom prst="rect">
            <a:avLst/>
          </a:prstGeom>
          <a:noFill/>
          <a:ln>
            <a:noFill/>
          </a:ln>
        </p:spPr>
      </p:pic>
      <p:sp>
        <p:nvSpPr>
          <p:cNvPr id="221" name="Google Shape;221;p30"/>
          <p:cNvSpPr/>
          <p:nvPr/>
        </p:nvSpPr>
        <p:spPr>
          <a:xfrm>
            <a:off x="4486075" y="812729"/>
            <a:ext cx="4346826" cy="5262979"/>
          </a:xfrm>
          <a:prstGeom prst="rect">
            <a:avLst/>
          </a:prstGeom>
          <a:noFill/>
          <a:ln>
            <a:noFill/>
          </a:ln>
        </p:spPr>
        <p:txBody>
          <a:bodyPr anchorCtr="0" anchor="t" bIns="45700" lIns="91425" spcFirstLastPara="1" rIns="91425" wrap="square" tIns="45700">
            <a:noAutofit/>
          </a:bodyPr>
          <a:lstStyle/>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A swarm is a large, dense group of animals.</a:t>
            </a:r>
            <a:endParaRPr/>
          </a:p>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A swarm offers has advantages; swarms confuse predators, swarms also may be better at finding food.</a:t>
            </a:r>
            <a:endParaRPr/>
          </a:p>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A swarm has disadvantages; the size of a swarm can actually attract predators, a group with more individuals requires greater resources, which must be shared.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Evolution of Behavior</a:t>
            </a:r>
            <a:endParaRPr>
              <a:solidFill>
                <a:srgbClr val="F2A900"/>
              </a:solidFill>
              <a:latin typeface="Cambria"/>
              <a:ea typeface="Cambria"/>
              <a:cs typeface="Cambria"/>
              <a:sym typeface="Cambria"/>
            </a:endParaRPr>
          </a:p>
        </p:txBody>
      </p:sp>
      <p:sp>
        <p:nvSpPr>
          <p:cNvPr id="229" name="Google Shape;229;p3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0" name="Google Shape;230;p31"/>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pic>
        <p:nvPicPr>
          <p:cNvPr descr="A drawing of a person&#10;&#10;Description automatically generated" id="231" name="Google Shape;231;p31"/>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232" name="Google Shape;232;p31"/>
          <p:cNvSpPr/>
          <p:nvPr/>
        </p:nvSpPr>
        <p:spPr>
          <a:xfrm>
            <a:off x="212294" y="1215441"/>
            <a:ext cx="8931706"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GATHER EVIDENCE</a:t>
            </a:r>
            <a:endParaRPr/>
          </a:p>
          <a:p>
            <a:pPr indent="0" lvl="0" marL="0" marR="0" rtl="0" algn="l">
              <a:spcBef>
                <a:spcPts val="0"/>
              </a:spcBef>
              <a:spcAft>
                <a:spcPts val="0"/>
              </a:spcAft>
              <a:buNone/>
            </a:pPr>
            <a:r>
              <a:t/>
            </a:r>
            <a:endParaRPr b="1" sz="2400">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When would swarming behavior be beneficial and when would it be too costly? How might a behavior such as swarming evolve among species?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Evolution of Behavior</a:t>
            </a:r>
            <a:endParaRPr>
              <a:solidFill>
                <a:srgbClr val="F2A900"/>
              </a:solidFill>
              <a:latin typeface="Cambria"/>
              <a:ea typeface="Cambria"/>
              <a:cs typeface="Cambria"/>
              <a:sym typeface="Cambria"/>
            </a:endParaRPr>
          </a:p>
        </p:txBody>
      </p:sp>
      <p:sp>
        <p:nvSpPr>
          <p:cNvPr id="240" name="Google Shape;240;p3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1" name="Google Shape;241;p32"/>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242" name="Google Shape;242;p32"/>
          <p:cNvSpPr txBox="1"/>
          <p:nvPr/>
        </p:nvSpPr>
        <p:spPr>
          <a:xfrm>
            <a:off x="463757" y="4319402"/>
            <a:ext cx="385907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mbria"/>
                <a:ea typeface="Cambria"/>
                <a:cs typeface="Cambria"/>
                <a:sym typeface="Cambria"/>
              </a:rPr>
              <a:t>Fighting can result in serious injury or even death.</a:t>
            </a:r>
            <a:endParaRPr b="1" sz="2000">
              <a:solidFill>
                <a:schemeClr val="dk1"/>
              </a:solidFill>
              <a:latin typeface="Cambria"/>
              <a:ea typeface="Cambria"/>
              <a:cs typeface="Cambria"/>
              <a:sym typeface="Cambria"/>
            </a:endParaRPr>
          </a:p>
        </p:txBody>
      </p:sp>
      <p:pic>
        <p:nvPicPr>
          <p:cNvPr descr="A dog sitting in the snow&#10;&#10;Description automatically generated" id="243" name="Google Shape;243;p32"/>
          <p:cNvPicPr preferRelativeResize="0"/>
          <p:nvPr/>
        </p:nvPicPr>
        <p:blipFill rotWithShape="1">
          <a:blip r:embed="rId3">
            <a:alphaModFix/>
          </a:blip>
          <a:srcRect b="0" l="0" r="0" t="0"/>
          <a:stretch/>
        </p:blipFill>
        <p:spPr>
          <a:xfrm>
            <a:off x="64629" y="1120676"/>
            <a:ext cx="4267051" cy="3198726"/>
          </a:xfrm>
          <a:prstGeom prst="rect">
            <a:avLst/>
          </a:prstGeom>
          <a:noFill/>
          <a:ln>
            <a:noFill/>
          </a:ln>
        </p:spPr>
      </p:pic>
      <p:sp>
        <p:nvSpPr>
          <p:cNvPr id="244" name="Google Shape;244;p32"/>
          <p:cNvSpPr/>
          <p:nvPr/>
        </p:nvSpPr>
        <p:spPr>
          <a:xfrm>
            <a:off x="4322836" y="369175"/>
            <a:ext cx="4906426" cy="5632311"/>
          </a:xfrm>
          <a:prstGeom prst="rect">
            <a:avLst/>
          </a:prstGeom>
          <a:noFill/>
          <a:ln>
            <a:noFill/>
          </a:ln>
        </p:spPr>
        <p:txBody>
          <a:bodyPr anchorCtr="0" anchor="t" bIns="45700" lIns="91425" spcFirstLastPara="1" rIns="91425" wrap="square" tIns="45700">
            <a:noAutofit/>
          </a:bodyPr>
          <a:lstStyle/>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Energy costs describe the difference between the energy used in carrying out an activity and the energy used if the individual had done nothing.</a:t>
            </a:r>
            <a:endParaRPr/>
          </a:p>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One of the main benefits of an innate behavior is that it increases </a:t>
            </a:r>
            <a:r>
              <a:rPr b="1" lang="en-US" sz="2400" u="sng">
                <a:solidFill>
                  <a:schemeClr val="dk1"/>
                </a:solidFill>
                <a:latin typeface="Cambria"/>
                <a:ea typeface="Cambria"/>
                <a:cs typeface="Cambria"/>
                <a:sym typeface="Cambria"/>
                <a:hlinkClick r:id="rId4">
                  <a:extLst>
                    <a:ext uri="{A12FA001-AC4F-418D-AE19-62706E023703}">
                      <ahyp:hlinkClr val="tx"/>
                    </a:ext>
                  </a:extLst>
                </a:hlinkClick>
              </a:rPr>
              <a:t>survivorship</a:t>
            </a:r>
            <a:r>
              <a:rPr lang="en-US" sz="2400">
                <a:solidFill>
                  <a:schemeClr val="dk1"/>
                </a:solidFill>
                <a:latin typeface="Cambria"/>
                <a:ea typeface="Cambria"/>
                <a:cs typeface="Cambria"/>
                <a:sym typeface="Cambria"/>
              </a:rPr>
              <a:t>, or the number of individuals that survive from one year to the next.</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This will in turn increase an animal's fitness by natural selection.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Evolution of Behavior</a:t>
            </a:r>
            <a:endParaRPr>
              <a:solidFill>
                <a:srgbClr val="F2A900"/>
              </a:solidFill>
              <a:latin typeface="Cambria"/>
              <a:ea typeface="Cambria"/>
              <a:cs typeface="Cambria"/>
              <a:sym typeface="Cambria"/>
            </a:endParaRPr>
          </a:p>
        </p:txBody>
      </p:sp>
      <p:sp>
        <p:nvSpPr>
          <p:cNvPr id="252" name="Google Shape;252;p3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3" name="Google Shape;253;p33"/>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254" name="Google Shape;254;p33"/>
          <p:cNvSpPr/>
          <p:nvPr/>
        </p:nvSpPr>
        <p:spPr>
          <a:xfrm>
            <a:off x="178231" y="982176"/>
            <a:ext cx="8787538"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ANALYZE</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Some spiders build webs that include visible zigzag lines. But more visible webs catch fewer insects than do less visible webs. What benefits do you think the spider gets by building such a visible web?</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p:txBody>
      </p:sp>
      <p:pic>
        <p:nvPicPr>
          <p:cNvPr descr="A drawing of a person&#10;&#10;Description automatically generated" id="255" name="Google Shape;255;p3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Evolution of Behavior</a:t>
            </a:r>
            <a:endParaRPr>
              <a:solidFill>
                <a:srgbClr val="F2A900"/>
              </a:solidFill>
              <a:latin typeface="Cambria"/>
              <a:ea typeface="Cambria"/>
              <a:cs typeface="Cambria"/>
              <a:sym typeface="Cambria"/>
            </a:endParaRPr>
          </a:p>
        </p:txBody>
      </p:sp>
      <p:sp>
        <p:nvSpPr>
          <p:cNvPr id="263" name="Google Shape;263;p3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4" name="Google Shape;264;p34"/>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265" name="Google Shape;265;p34"/>
          <p:cNvSpPr/>
          <p:nvPr/>
        </p:nvSpPr>
        <p:spPr>
          <a:xfrm>
            <a:off x="3904928" y="738507"/>
            <a:ext cx="4873310" cy="6001643"/>
          </a:xfrm>
          <a:prstGeom prst="rect">
            <a:avLst/>
          </a:prstGeom>
          <a:noFill/>
          <a:ln>
            <a:noFill/>
          </a:ln>
        </p:spPr>
        <p:txBody>
          <a:bodyPr anchorCtr="0" anchor="t" bIns="45700" lIns="91425" spcFirstLastPara="1" rIns="91425" wrap="square" tIns="45700">
            <a:noAutofit/>
          </a:bodyPr>
          <a:lstStyle/>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All organisms require food to survive. </a:t>
            </a:r>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solitary hunter only needs to find enough food for itself or its young.</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In group hunts, the pack works together to pursue and take down the prey.</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Murmurations are a form of group behavior where thousands of starlings flock together as shape-shifting clouds. They are often triggered by the presence of a predator.</a:t>
            </a:r>
            <a:endParaRPr/>
          </a:p>
        </p:txBody>
      </p:sp>
      <p:pic>
        <p:nvPicPr>
          <p:cNvPr descr="A herd of animals walking across a dry grass field&#10;&#10;Description automatically generated" id="266" name="Google Shape;266;p34"/>
          <p:cNvPicPr preferRelativeResize="0"/>
          <p:nvPr/>
        </p:nvPicPr>
        <p:blipFill rotWithShape="1">
          <a:blip r:embed="rId3">
            <a:alphaModFix/>
          </a:blip>
          <a:srcRect b="0" l="0" r="0" t="0"/>
          <a:stretch/>
        </p:blipFill>
        <p:spPr>
          <a:xfrm>
            <a:off x="125241" y="904883"/>
            <a:ext cx="3672105" cy="2752735"/>
          </a:xfrm>
          <a:prstGeom prst="rect">
            <a:avLst/>
          </a:prstGeom>
          <a:noFill/>
          <a:ln>
            <a:noFill/>
          </a:ln>
        </p:spPr>
      </p:pic>
      <p:sp>
        <p:nvSpPr>
          <p:cNvPr id="267" name="Google Shape;267;p34"/>
          <p:cNvSpPr/>
          <p:nvPr/>
        </p:nvSpPr>
        <p:spPr>
          <a:xfrm>
            <a:off x="713188" y="3657618"/>
            <a:ext cx="23260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5595B"/>
                </a:solidFill>
                <a:latin typeface="Cambria"/>
                <a:ea typeface="Cambria"/>
                <a:cs typeface="Cambria"/>
                <a:sym typeface="Cambria"/>
              </a:rPr>
              <a:t>Lions hunt in a group.</a:t>
            </a:r>
            <a:endParaRPr sz="18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Evolution of Behavior</a:t>
            </a:r>
            <a:endParaRPr>
              <a:solidFill>
                <a:srgbClr val="F2A900"/>
              </a:solidFill>
              <a:latin typeface="Cambria"/>
              <a:ea typeface="Cambria"/>
              <a:cs typeface="Cambria"/>
              <a:sym typeface="Cambria"/>
            </a:endParaRPr>
          </a:p>
        </p:txBody>
      </p:sp>
      <p:sp>
        <p:nvSpPr>
          <p:cNvPr id="275" name="Google Shape;275;p3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6" name="Google Shape;276;p35"/>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277" name="Google Shape;277;p35"/>
          <p:cNvSpPr/>
          <p:nvPr/>
        </p:nvSpPr>
        <p:spPr>
          <a:xfrm>
            <a:off x="311100" y="963595"/>
            <a:ext cx="9035512"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EXPLAIN</a:t>
            </a:r>
            <a:endParaRPr/>
          </a:p>
          <a:p>
            <a:pPr indent="0" lvl="0" marL="0" marR="0" rtl="0" algn="l">
              <a:spcBef>
                <a:spcPts val="0"/>
              </a:spcBef>
              <a:spcAft>
                <a:spcPts val="0"/>
              </a:spcAft>
              <a:buNone/>
            </a:pPr>
            <a:r>
              <a:t/>
            </a:r>
            <a:endParaRPr b="1" sz="2400" cap="none">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Murmurations require a great deal of energy expenditure. Explain the function of this behavior and the cost-benefit relationship. Does the benefit derived from the behavior outweigh the cost?</a:t>
            </a:r>
            <a:endParaRPr b="1" i="0" sz="2400">
              <a:solidFill>
                <a:srgbClr val="393B3C"/>
              </a:solidFill>
              <a:latin typeface="Cambria"/>
              <a:ea typeface="Cambria"/>
              <a:cs typeface="Cambria"/>
              <a:sym typeface="Cambria"/>
            </a:endParaRPr>
          </a:p>
        </p:txBody>
      </p:sp>
      <p:pic>
        <p:nvPicPr>
          <p:cNvPr descr="A drawing of a person&#10;&#10;Description automatically generated" id="278" name="Google Shape;278;p35"/>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Social Interactions</a:t>
            </a:r>
            <a:endParaRPr>
              <a:solidFill>
                <a:srgbClr val="00B050"/>
              </a:solidFill>
              <a:latin typeface="Cambria"/>
              <a:ea typeface="Cambria"/>
              <a:cs typeface="Cambria"/>
              <a:sym typeface="Cambria"/>
            </a:endParaRPr>
          </a:p>
        </p:txBody>
      </p:sp>
      <p:sp>
        <p:nvSpPr>
          <p:cNvPr id="286" name="Google Shape;286;p3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7" name="Google Shape;287;p36"/>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288" name="Google Shape;288;p3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289" name="Google Shape;289;p36"/>
          <p:cNvSpPr/>
          <p:nvPr/>
        </p:nvSpPr>
        <p:spPr>
          <a:xfrm>
            <a:off x="4053466" y="946253"/>
            <a:ext cx="5090534" cy="3477875"/>
          </a:xfrm>
          <a:prstGeom prst="rect">
            <a:avLst/>
          </a:prstGeom>
          <a:noFill/>
          <a:ln>
            <a:noFill/>
          </a:ln>
        </p:spPr>
        <p:txBody>
          <a:bodyPr anchorCtr="0" anchor="t" bIns="45700" lIns="91425" spcFirstLastPara="1" rIns="91425" wrap="square" tIns="45700">
            <a:noAutofit/>
          </a:bodyPr>
          <a:lstStyle/>
          <a:p>
            <a:pPr indent="-185738" lvl="0" marL="185738"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Sometimes, springboks hop on all four legs rather than run away when they spot a predator.</a:t>
            </a:r>
            <a:endParaRPr/>
          </a:p>
          <a:p>
            <a:pPr indent="-58737" lvl="0" marL="185738" marR="0" rtl="0" algn="l">
              <a:spcBef>
                <a:spcPts val="0"/>
              </a:spcBef>
              <a:spcAft>
                <a:spcPts val="0"/>
              </a:spcAft>
              <a:buClr>
                <a:schemeClr val="dk1"/>
              </a:buClr>
              <a:buSzPts val="2000"/>
              <a:buFont typeface="Arial"/>
              <a:buNone/>
            </a:pPr>
            <a:r>
              <a:t/>
            </a:r>
            <a:endParaRPr sz="20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This behavior, called </a:t>
            </a:r>
            <a:r>
              <a:rPr i="1" lang="en-US" sz="2000">
                <a:solidFill>
                  <a:schemeClr val="dk1"/>
                </a:solidFill>
                <a:latin typeface="Cambria"/>
                <a:ea typeface="Cambria"/>
                <a:cs typeface="Cambria"/>
                <a:sym typeface="Cambria"/>
              </a:rPr>
              <a:t>pronking</a:t>
            </a:r>
            <a:r>
              <a:rPr lang="en-US" sz="2000">
                <a:solidFill>
                  <a:schemeClr val="dk1"/>
                </a:solidFill>
                <a:latin typeface="Cambria"/>
                <a:ea typeface="Cambria"/>
                <a:cs typeface="Cambria"/>
                <a:sym typeface="Cambria"/>
              </a:rPr>
              <a:t>, alarms the rest of the herd but makes the individual visible to predators.</a:t>
            </a:r>
            <a:endParaRPr/>
          </a:p>
          <a:p>
            <a:pPr indent="-58737" lvl="0" marL="185738" marR="0" rtl="0" algn="l">
              <a:spcBef>
                <a:spcPts val="0"/>
              </a:spcBef>
              <a:spcAft>
                <a:spcPts val="0"/>
              </a:spcAft>
              <a:buClr>
                <a:schemeClr val="dk1"/>
              </a:buClr>
              <a:buSzPts val="2000"/>
              <a:buFont typeface="Arial"/>
              <a:buNone/>
            </a:pPr>
            <a:r>
              <a:t/>
            </a:r>
            <a:endParaRPr sz="20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Pronking gives the herd enough time to escape and signals to the predator that the herd already spotted it.</a:t>
            </a:r>
            <a:endParaRPr/>
          </a:p>
        </p:txBody>
      </p:sp>
      <p:sp>
        <p:nvSpPr>
          <p:cNvPr id="290" name="Google Shape;290;p36"/>
          <p:cNvSpPr/>
          <p:nvPr/>
        </p:nvSpPr>
        <p:spPr>
          <a:xfrm>
            <a:off x="968822" y="3943465"/>
            <a:ext cx="193251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55595B"/>
                </a:solidFill>
                <a:latin typeface="Cambria"/>
                <a:ea typeface="Cambria"/>
                <a:cs typeface="Cambria"/>
                <a:sym typeface="Cambria"/>
              </a:rPr>
              <a:t>Springbok Pronking</a:t>
            </a:r>
            <a:endParaRPr sz="1600">
              <a:solidFill>
                <a:schemeClr val="dk1"/>
              </a:solidFill>
              <a:latin typeface="Cambria"/>
              <a:ea typeface="Cambria"/>
              <a:cs typeface="Cambria"/>
              <a:sym typeface="Cambria"/>
            </a:endParaRPr>
          </a:p>
        </p:txBody>
      </p:sp>
      <p:pic>
        <p:nvPicPr>
          <p:cNvPr descr="An animal standing on grass&#10;&#10;Description automatically generated" id="291" name="Google Shape;291;p36"/>
          <p:cNvPicPr preferRelativeResize="0"/>
          <p:nvPr/>
        </p:nvPicPr>
        <p:blipFill rotWithShape="1">
          <a:blip r:embed="rId3">
            <a:alphaModFix/>
          </a:blip>
          <a:srcRect b="0" l="0" r="0" t="0"/>
          <a:stretch/>
        </p:blipFill>
        <p:spPr>
          <a:xfrm>
            <a:off x="332498" y="1154101"/>
            <a:ext cx="3720968" cy="2789364"/>
          </a:xfrm>
          <a:prstGeom prst="rect">
            <a:avLst/>
          </a:prstGeom>
          <a:noFill/>
          <a:ln>
            <a:noFill/>
          </a:ln>
        </p:spPr>
      </p:pic>
      <p:sp>
        <p:nvSpPr>
          <p:cNvPr id="292" name="Google Shape;292;p36"/>
          <p:cNvSpPr/>
          <p:nvPr/>
        </p:nvSpPr>
        <p:spPr>
          <a:xfrm>
            <a:off x="199505" y="4836145"/>
            <a:ext cx="8686800"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4C4E50"/>
                </a:solidFill>
                <a:latin typeface="Cambria"/>
                <a:ea typeface="Cambria"/>
                <a:cs typeface="Cambria"/>
                <a:sym typeface="Cambria"/>
              </a:rPr>
              <a:t>Pronking carries with it high energy costs and high risk costs. Why would an individual put itself at risk to alert and protect the rest of the group? What are the potential benefits?</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Social Interactions</a:t>
            </a:r>
            <a:endParaRPr>
              <a:solidFill>
                <a:srgbClr val="00B050"/>
              </a:solidFill>
              <a:latin typeface="Cambria"/>
              <a:ea typeface="Cambria"/>
              <a:cs typeface="Cambria"/>
              <a:sym typeface="Cambria"/>
            </a:endParaRPr>
          </a:p>
        </p:txBody>
      </p:sp>
      <p:sp>
        <p:nvSpPr>
          <p:cNvPr id="300" name="Google Shape;300;p3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1" name="Google Shape;301;p37"/>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302" name="Google Shape;302;p3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303" name="Google Shape;303;p37"/>
          <p:cNvSpPr/>
          <p:nvPr/>
        </p:nvSpPr>
        <p:spPr>
          <a:xfrm>
            <a:off x="257695" y="925276"/>
            <a:ext cx="8429105" cy="48936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Social behaviors include any and all interactions between individuals of the same species. Social groups interact in many ways, such as through communication, mate selection, and defense.</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GATHER EVIDENCE</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As you view each video showing communication, mate selection, and defense, record your observations of the different behaviors being displayed. Use your observations to explain the function of each behavior and what the advantages are to both the group and the individual. Consider how these behaviors could have evolved.</a:t>
            </a:r>
            <a:endParaRPr/>
          </a:p>
        </p:txBody>
      </p:sp>
      <p:pic>
        <p:nvPicPr>
          <p:cNvPr descr="A drawing of a person&#10;&#10;Description automatically generated" id="304" name="Google Shape;304;p3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Social Interactions</a:t>
            </a:r>
            <a:endParaRPr>
              <a:solidFill>
                <a:srgbClr val="F2A900"/>
              </a:solidFill>
              <a:latin typeface="Cambria"/>
              <a:ea typeface="Cambria"/>
              <a:cs typeface="Cambria"/>
              <a:sym typeface="Cambria"/>
            </a:endParaRPr>
          </a:p>
        </p:txBody>
      </p:sp>
      <p:sp>
        <p:nvSpPr>
          <p:cNvPr id="312" name="Google Shape;312;p3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3" name="Google Shape;313;p38"/>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314" name="Google Shape;314;p38"/>
          <p:cNvSpPr txBox="1"/>
          <p:nvPr/>
        </p:nvSpPr>
        <p:spPr>
          <a:xfrm>
            <a:off x="457200" y="1813246"/>
            <a:ext cx="824564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Make a model that explains how different types of behaviors benefit the individual, and thereby the group. For each type of behavior, include elements that explain how this trait evolved over time.</a:t>
            </a:r>
            <a:endParaRPr/>
          </a:p>
        </p:txBody>
      </p:sp>
      <p:pic>
        <p:nvPicPr>
          <p:cNvPr descr="A drawing of a person&#10;&#10;Description automatically generated" id="315" name="Google Shape;315;p38"/>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Social Interactions</a:t>
            </a:r>
            <a:endParaRPr>
              <a:solidFill>
                <a:srgbClr val="F2A900"/>
              </a:solidFill>
              <a:latin typeface="Cambria"/>
              <a:ea typeface="Cambria"/>
              <a:cs typeface="Cambria"/>
              <a:sym typeface="Cambria"/>
            </a:endParaRPr>
          </a:p>
        </p:txBody>
      </p:sp>
      <p:sp>
        <p:nvSpPr>
          <p:cNvPr id="323" name="Google Shape;323;p3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24" name="Google Shape;324;p39"/>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325" name="Google Shape;325;p39"/>
          <p:cNvSpPr txBox="1"/>
          <p:nvPr/>
        </p:nvSpPr>
        <p:spPr>
          <a:xfrm>
            <a:off x="311100" y="1121584"/>
            <a:ext cx="8245642" cy="4154984"/>
          </a:xfrm>
          <a:prstGeom prst="rect">
            <a:avLst/>
          </a:prstGeom>
          <a:noFill/>
          <a:ln>
            <a:noFill/>
          </a:ln>
        </p:spPr>
        <p:txBody>
          <a:bodyPr anchorCtr="0" anchor="t" bIns="45700" lIns="91425" spcFirstLastPara="1" rIns="91425" wrap="square" tIns="45700">
            <a:spAutoFit/>
          </a:bodyPr>
          <a:lstStyle/>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Lions hunt together in packs, called prides, to increase their chances of success. Most prey can outrun a single lion but not an entire hunting group.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group works together to stalk the prey and make a barrier to prevent its escape. They then pounce together to take down the prey.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This behavior is an example of</a:t>
            </a:r>
            <a:r>
              <a:rPr b="1" lang="en-US" sz="2400" u="sng">
                <a:solidFill>
                  <a:srgbClr val="F2A900"/>
                </a:solidFill>
                <a:latin typeface="Cambria"/>
                <a:ea typeface="Cambria"/>
                <a:cs typeface="Cambria"/>
                <a:sym typeface="Cambria"/>
              </a:rPr>
              <a:t> cooperation, </a:t>
            </a:r>
            <a:r>
              <a:rPr lang="en-US" sz="2400">
                <a:solidFill>
                  <a:schemeClr val="dk1"/>
                </a:solidFill>
                <a:latin typeface="Cambria"/>
                <a:ea typeface="Cambria"/>
                <a:cs typeface="Cambria"/>
                <a:sym typeface="Cambria"/>
              </a:rPr>
              <a:t>which involves behaviors that improve the fitness of the individuals involved.</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28410" y="318213"/>
            <a:ext cx="848717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latin typeface="Cambria"/>
                <a:ea typeface="Cambria"/>
                <a:cs typeface="Cambria"/>
                <a:sym typeface="Cambria"/>
              </a:rPr>
              <a:t>Teaching Suggestions: In-Person, Remote </a:t>
            </a:r>
            <a:r>
              <a:rPr lang="en-US"/>
              <a:t>or </a:t>
            </a:r>
            <a:r>
              <a:rPr lang="en-US">
                <a:latin typeface="Cambria"/>
                <a:ea typeface="Cambria"/>
                <a:cs typeface="Cambria"/>
                <a:sym typeface="Cambria"/>
              </a:rPr>
              <a:t>Hybrid </a:t>
            </a:r>
            <a:endParaRPr/>
          </a:p>
        </p:txBody>
      </p:sp>
      <p:sp>
        <p:nvSpPr>
          <p:cNvPr id="130" name="Google Shape;130;p22"/>
          <p:cNvSpPr txBox="1"/>
          <p:nvPr>
            <p:ph idx="1" type="body"/>
          </p:nvPr>
        </p:nvSpPr>
        <p:spPr>
          <a:xfrm>
            <a:off x="328411" y="946253"/>
            <a:ext cx="8487178" cy="5744396"/>
          </a:xfrm>
          <a:prstGeom prst="rect">
            <a:avLst/>
          </a:prstGeom>
          <a:noFill/>
          <a:ln>
            <a:noFill/>
          </a:ln>
        </p:spPr>
        <p:txBody>
          <a:bodyPr anchorCtr="0" anchor="t" bIns="45700" lIns="0" spcFirstLastPara="1" rIns="0" wrap="square" tIns="45700">
            <a:noAutofit/>
          </a:bodyPr>
          <a:lstStyle/>
          <a:p>
            <a:pPr indent="0" lvl="1" marL="230186" rtl="0" algn="ctr">
              <a:spcBef>
                <a:spcPts val="0"/>
              </a:spcBef>
              <a:spcAft>
                <a:spcPts val="0"/>
              </a:spcAft>
              <a:buClr>
                <a:schemeClr val="dk1"/>
              </a:buClr>
              <a:buSzPts val="2100"/>
              <a:buNone/>
            </a:pPr>
            <a:r>
              <a:rPr lang="en-US" sz="2100">
                <a:latin typeface="Cambria"/>
                <a:ea typeface="Cambria"/>
                <a:cs typeface="Cambria"/>
                <a:sym typeface="Cambria"/>
              </a:rPr>
              <a:t>This editable, flexible resource can be used in a growing number of ways to meet your needs while supporting remote, hybrid or in-person teaching and learning for all:</a:t>
            </a:r>
            <a:endParaRPr/>
          </a:p>
          <a:p>
            <a:pPr indent="0" lvl="1" marL="230186" rtl="0" algn="l">
              <a:lnSpc>
                <a:spcPct val="150000"/>
              </a:lnSpc>
              <a:spcBef>
                <a:spcPts val="1000"/>
              </a:spcBef>
              <a:spcAft>
                <a:spcPts val="0"/>
              </a:spcAft>
              <a:buClr>
                <a:schemeClr val="dk1"/>
              </a:buClr>
              <a:buSzPts val="2100"/>
              <a:buNone/>
            </a:pPr>
            <a:r>
              <a:t/>
            </a:r>
            <a:endParaRPr sz="2100">
              <a:latin typeface="Cambria"/>
              <a:ea typeface="Cambria"/>
              <a:cs typeface="Cambria"/>
              <a:sym typeface="Cambria"/>
            </a:endParaRPr>
          </a:p>
          <a:p>
            <a:pPr indent="-223838" lvl="1" marL="454025" rtl="0" algn="l">
              <a:lnSpc>
                <a:spcPct val="150000"/>
              </a:lnSpc>
              <a:spcBef>
                <a:spcPts val="1000"/>
              </a:spcBef>
              <a:spcAft>
                <a:spcPts val="0"/>
              </a:spcAft>
              <a:buClr>
                <a:schemeClr val="dk1"/>
              </a:buClr>
              <a:buSzPts val="2100"/>
              <a:buFont typeface="Arial"/>
              <a:buChar char="•"/>
            </a:pPr>
            <a:r>
              <a:rPr lang="en-US" sz="2100">
                <a:latin typeface="Cambria"/>
                <a:ea typeface="Cambria"/>
                <a:cs typeface="Cambria"/>
                <a:sym typeface="Cambria"/>
              </a:rPr>
              <a:t>In-person instructional and learning tool for teachers and students</a:t>
            </a:r>
            <a:endParaRPr/>
          </a:p>
          <a:p>
            <a:pPr indent="-223838" lvl="1" marL="454025" rtl="0" algn="l">
              <a:lnSpc>
                <a:spcPct val="150000"/>
              </a:lnSpc>
              <a:spcBef>
                <a:spcPts val="1000"/>
              </a:spcBef>
              <a:spcAft>
                <a:spcPts val="0"/>
              </a:spcAft>
              <a:buClr>
                <a:schemeClr val="dk1"/>
              </a:buClr>
              <a:buSzPts val="2100"/>
              <a:buFont typeface="Arial"/>
              <a:buChar char="•"/>
            </a:pPr>
            <a:r>
              <a:rPr lang="en-US" sz="2100">
                <a:latin typeface="Cambria"/>
                <a:ea typeface="Cambria"/>
                <a:cs typeface="Cambria"/>
                <a:sym typeface="Cambria"/>
              </a:rPr>
              <a:t>Digital or remote presentation tool for online or virtual meetings</a:t>
            </a:r>
            <a:endParaRPr/>
          </a:p>
          <a:p>
            <a:pPr indent="-223838" lvl="1" marL="454025" rtl="0" algn="l">
              <a:lnSpc>
                <a:spcPct val="150000"/>
              </a:lnSpc>
              <a:spcBef>
                <a:spcPts val="1000"/>
              </a:spcBef>
              <a:spcAft>
                <a:spcPts val="0"/>
              </a:spcAft>
              <a:buClr>
                <a:schemeClr val="dk1"/>
              </a:buClr>
              <a:buSzPts val="2100"/>
              <a:buFont typeface="Arial"/>
              <a:buChar char="•"/>
            </a:pPr>
            <a:r>
              <a:rPr lang="en-US" sz="2100">
                <a:latin typeface="Cambria"/>
                <a:ea typeface="Cambria"/>
                <a:cs typeface="Cambria"/>
                <a:sym typeface="Cambria"/>
              </a:rPr>
              <a:t>Easy-to-follow for parent-led instruction or substitute teachers</a:t>
            </a:r>
            <a:endParaRPr/>
          </a:p>
          <a:p>
            <a:pPr indent="-223838" lvl="1" marL="454025" rtl="0" algn="l">
              <a:lnSpc>
                <a:spcPct val="150000"/>
              </a:lnSpc>
              <a:spcBef>
                <a:spcPts val="1000"/>
              </a:spcBef>
              <a:spcAft>
                <a:spcPts val="0"/>
              </a:spcAft>
              <a:buClr>
                <a:schemeClr val="dk1"/>
              </a:buClr>
              <a:buSzPts val="2100"/>
              <a:buFont typeface="Arial"/>
              <a:buChar char="•"/>
            </a:pPr>
            <a:r>
              <a:rPr lang="en-US" sz="2100">
                <a:latin typeface="Cambria"/>
                <a:ea typeface="Cambria"/>
                <a:cs typeface="Cambria"/>
                <a:sym typeface="Cambria"/>
              </a:rPr>
              <a:t>Flipped model instructional support for student distance learning</a:t>
            </a:r>
            <a:endParaRPr/>
          </a:p>
          <a:p>
            <a:pPr indent="-223838" lvl="1" marL="454025" rtl="0" algn="l">
              <a:lnSpc>
                <a:spcPct val="150000"/>
              </a:lnSpc>
              <a:spcBef>
                <a:spcPts val="1000"/>
              </a:spcBef>
              <a:spcAft>
                <a:spcPts val="0"/>
              </a:spcAft>
              <a:buClr>
                <a:schemeClr val="dk1"/>
              </a:buClr>
              <a:buSzPts val="2100"/>
              <a:buFont typeface="Arial"/>
              <a:buChar char="•"/>
            </a:pPr>
            <a:r>
              <a:rPr lang="en-US" sz="2100">
                <a:latin typeface="Cambria"/>
                <a:ea typeface="Cambria"/>
                <a:cs typeface="Cambria"/>
                <a:sym typeface="Cambria"/>
              </a:rPr>
              <a:t>Student collaboration or alternative to collecting student responses</a:t>
            </a:r>
            <a:endParaRPr/>
          </a:p>
          <a:p>
            <a:pPr indent="-96838" lvl="1" marL="454025" rtl="0" algn="l">
              <a:spcBef>
                <a:spcPts val="1000"/>
              </a:spcBef>
              <a:spcAft>
                <a:spcPts val="0"/>
              </a:spcAft>
              <a:buClr>
                <a:schemeClr val="dk1"/>
              </a:buClr>
              <a:buSzPts val="2000"/>
              <a:buFont typeface="Arial"/>
              <a:buNone/>
            </a:pPr>
            <a:r>
              <a:t/>
            </a:r>
            <a:endParaRPr sz="2000">
              <a:latin typeface="Cambria"/>
              <a:ea typeface="Cambria"/>
              <a:cs typeface="Cambria"/>
              <a:sym typeface="Cambria"/>
            </a:endParaRPr>
          </a:p>
        </p:txBody>
      </p:sp>
      <p:sp>
        <p:nvSpPr>
          <p:cNvPr id="131" name="Google Shape;131;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2" name="Google Shape;132;p22"/>
          <p:cNvSpPr txBox="1"/>
          <p:nvPr/>
        </p:nvSpPr>
        <p:spPr>
          <a:xfrm>
            <a:off x="7343997" y="-61506"/>
            <a:ext cx="124944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Teaching Notes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Social Interactions</a:t>
            </a:r>
            <a:endParaRPr>
              <a:solidFill>
                <a:srgbClr val="F2A900"/>
              </a:solidFill>
              <a:latin typeface="Cambria"/>
              <a:ea typeface="Cambria"/>
              <a:cs typeface="Cambria"/>
              <a:sym typeface="Cambria"/>
            </a:endParaRPr>
          </a:p>
        </p:txBody>
      </p:sp>
      <p:sp>
        <p:nvSpPr>
          <p:cNvPr id="333" name="Google Shape;333;p4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34" name="Google Shape;334;p40"/>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335" name="Google Shape;335;p40"/>
          <p:cNvSpPr txBox="1"/>
          <p:nvPr/>
        </p:nvSpPr>
        <p:spPr>
          <a:xfrm>
            <a:off x="154121" y="4223867"/>
            <a:ext cx="82456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Vampire bats share food with other bats.</a:t>
            </a:r>
            <a:endParaRPr b="1" sz="1800">
              <a:solidFill>
                <a:schemeClr val="dk1"/>
              </a:solidFill>
              <a:latin typeface="Cambria"/>
              <a:ea typeface="Cambria"/>
              <a:cs typeface="Cambria"/>
              <a:sym typeface="Cambria"/>
            </a:endParaRPr>
          </a:p>
        </p:txBody>
      </p:sp>
      <p:pic>
        <p:nvPicPr>
          <p:cNvPr descr="A picture containing animal, rock, bat, sitting&#10;&#10;Description automatically generated" id="336" name="Google Shape;336;p40"/>
          <p:cNvPicPr preferRelativeResize="0"/>
          <p:nvPr/>
        </p:nvPicPr>
        <p:blipFill rotWithShape="1">
          <a:blip r:embed="rId3">
            <a:alphaModFix/>
          </a:blip>
          <a:srcRect b="0" l="0" r="0" t="0"/>
          <a:stretch/>
        </p:blipFill>
        <p:spPr>
          <a:xfrm>
            <a:off x="146100" y="1015583"/>
            <a:ext cx="4279800" cy="3208284"/>
          </a:xfrm>
          <a:prstGeom prst="rect">
            <a:avLst/>
          </a:prstGeom>
          <a:noFill/>
          <a:ln>
            <a:noFill/>
          </a:ln>
        </p:spPr>
      </p:pic>
      <p:sp>
        <p:nvSpPr>
          <p:cNvPr id="337" name="Google Shape;337;p40"/>
          <p:cNvSpPr/>
          <p:nvPr/>
        </p:nvSpPr>
        <p:spPr>
          <a:xfrm>
            <a:off x="4433920" y="742714"/>
            <a:ext cx="4710079" cy="4893647"/>
          </a:xfrm>
          <a:prstGeom prst="rect">
            <a:avLst/>
          </a:prstGeom>
          <a:noFill/>
          <a:ln>
            <a:noFill/>
          </a:ln>
        </p:spPr>
        <p:txBody>
          <a:bodyPr anchorCtr="0" anchor="t" bIns="45700" lIns="91425" spcFirstLastPara="1" rIns="91425" wrap="square" tIns="45700">
            <a:noAutofit/>
          </a:bodyPr>
          <a:lstStyle/>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Vampire bats keep track of which bats share food and, in turn, will share food with those bats. </a:t>
            </a:r>
            <a:endParaRPr/>
          </a:p>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This is an example of reciprocity, another form of cooperative behavior among animals. </a:t>
            </a:r>
            <a:endParaRPr/>
          </a:p>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 idea is that one action, such as sharing food, will result in a future beneficial response, such as being the recipient of shared food.</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Social Interactions</a:t>
            </a:r>
            <a:endParaRPr>
              <a:solidFill>
                <a:srgbClr val="F2A900"/>
              </a:solidFill>
              <a:latin typeface="Cambria"/>
              <a:ea typeface="Cambria"/>
              <a:cs typeface="Cambria"/>
              <a:sym typeface="Cambria"/>
            </a:endParaRPr>
          </a:p>
        </p:txBody>
      </p:sp>
      <p:sp>
        <p:nvSpPr>
          <p:cNvPr id="345" name="Google Shape;345;p4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46" name="Google Shape;346;p41"/>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347" name="Google Shape;347;p41"/>
          <p:cNvSpPr txBox="1"/>
          <p:nvPr/>
        </p:nvSpPr>
        <p:spPr>
          <a:xfrm>
            <a:off x="311100" y="903435"/>
            <a:ext cx="8245642" cy="5262979"/>
          </a:xfrm>
          <a:prstGeom prst="rect">
            <a:avLst/>
          </a:prstGeom>
          <a:noFill/>
          <a:ln>
            <a:noFill/>
          </a:ln>
        </p:spPr>
        <p:txBody>
          <a:bodyPr anchorCtr="0" anchor="t" bIns="45700" lIns="91425" spcFirstLastPara="1" rIns="91425" wrap="square" tIns="45700">
            <a:spAutoFit/>
          </a:bodyPr>
          <a:lstStyle/>
          <a:p>
            <a:pPr indent="-152400" lvl="0" marL="123825" marR="0" rtl="0" algn="l">
              <a:spcBef>
                <a:spcPts val="0"/>
              </a:spcBef>
              <a:spcAft>
                <a:spcPts val="0"/>
              </a:spcAft>
              <a:buClr>
                <a:schemeClr val="dk1"/>
              </a:buClr>
              <a:buSzPts val="2400"/>
              <a:buFont typeface="Arial"/>
              <a:buChar char="•"/>
            </a:pPr>
            <a:r>
              <a:rPr b="1" lang="en-US" sz="2400" u="sng">
                <a:solidFill>
                  <a:schemeClr val="dk1"/>
                </a:solidFill>
                <a:latin typeface="Cambria"/>
                <a:ea typeface="Cambria"/>
                <a:cs typeface="Cambria"/>
                <a:sym typeface="Cambria"/>
                <a:hlinkClick r:id="rId3">
                  <a:extLst>
                    <a:ext uri="{A12FA001-AC4F-418D-AE19-62706E023703}">
                      <ahyp:hlinkClr val="tx"/>
                    </a:ext>
                  </a:extLst>
                </a:hlinkClick>
              </a:rPr>
              <a:t>Altruism</a:t>
            </a:r>
            <a:r>
              <a:rPr lang="en-US" sz="2400">
                <a:solidFill>
                  <a:schemeClr val="dk1"/>
                </a:solidFill>
                <a:latin typeface="Cambria"/>
                <a:ea typeface="Cambria"/>
                <a:cs typeface="Cambria"/>
                <a:sym typeface="Cambria"/>
              </a:rPr>
              <a:t> is a kind of behavior in which an animal reduces its own fitness to help other members of its social group. In other words, the animal appears to sacrifice itself for the good of the group </a:t>
            </a:r>
            <a:endParaRPr/>
          </a:p>
          <a:p>
            <a:pPr indent="0" lvl="0" marL="123825"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52400" lvl="0" marL="123825"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total number of genes an animal and its relatives contribute to the next generation is called </a:t>
            </a:r>
            <a:r>
              <a:rPr b="1" lang="en-US" sz="2400" u="sng">
                <a:solidFill>
                  <a:schemeClr val="dk1"/>
                </a:solidFill>
                <a:latin typeface="Cambria"/>
                <a:ea typeface="Cambria"/>
                <a:cs typeface="Cambria"/>
                <a:sym typeface="Cambria"/>
                <a:hlinkClick r:id="rId4">
                  <a:extLst>
                    <a:ext uri="{A12FA001-AC4F-418D-AE19-62706E023703}">
                      <ahyp:hlinkClr val="tx"/>
                    </a:ext>
                  </a:extLst>
                </a:hlinkClick>
              </a:rPr>
              <a:t>inclusive fitness</a:t>
            </a:r>
            <a:r>
              <a:rPr lang="en-US" sz="2400">
                <a:solidFill>
                  <a:schemeClr val="dk1"/>
                </a:solidFill>
                <a:latin typeface="Cambria"/>
                <a:ea typeface="Cambria"/>
                <a:cs typeface="Cambria"/>
                <a:sym typeface="Cambria"/>
              </a:rPr>
              <a:t>. It includes both direct fitness from reproduction and indirect fitness from helping kin survive. </a:t>
            </a:r>
            <a:endParaRPr/>
          </a:p>
          <a:p>
            <a:pPr indent="0" lvl="0" marL="123825"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52400" lvl="0" marL="123825"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When natural selection acts on alleles that favor the survival of close relatives, it is called </a:t>
            </a:r>
            <a:r>
              <a:rPr b="1" lang="en-US" sz="2400" u="sng">
                <a:solidFill>
                  <a:schemeClr val="dk1"/>
                </a:solidFill>
                <a:latin typeface="Cambria"/>
                <a:ea typeface="Cambria"/>
                <a:cs typeface="Cambria"/>
                <a:sym typeface="Cambria"/>
                <a:hlinkClick r:id="rId5">
                  <a:extLst>
                    <a:ext uri="{A12FA001-AC4F-418D-AE19-62706E023703}">
                      <ahyp:hlinkClr val="tx"/>
                    </a:ext>
                  </a:extLst>
                </a:hlinkClick>
              </a:rPr>
              <a:t>kin selection</a:t>
            </a:r>
            <a:r>
              <a:rPr lang="en-US" sz="2400">
                <a:solidFill>
                  <a:schemeClr val="dk1"/>
                </a:solidFill>
                <a:latin typeface="Cambria"/>
                <a:ea typeface="Cambria"/>
                <a:cs typeface="Cambria"/>
                <a:sym typeface="Cambria"/>
              </a:rPr>
              <a:t>.</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Social Interactions</a:t>
            </a:r>
            <a:endParaRPr>
              <a:solidFill>
                <a:srgbClr val="F2A900"/>
              </a:solidFill>
              <a:latin typeface="Cambria"/>
              <a:ea typeface="Cambria"/>
              <a:cs typeface="Cambria"/>
              <a:sym typeface="Cambria"/>
            </a:endParaRPr>
          </a:p>
        </p:txBody>
      </p:sp>
      <p:sp>
        <p:nvSpPr>
          <p:cNvPr id="355" name="Google Shape;355;p4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6" name="Google Shape;356;p42"/>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pic>
        <p:nvPicPr>
          <p:cNvPr id="357" name="Google Shape;357;p42"/>
          <p:cNvPicPr preferRelativeResize="0"/>
          <p:nvPr/>
        </p:nvPicPr>
        <p:blipFill rotWithShape="1">
          <a:blip r:embed="rId3">
            <a:alphaModFix/>
          </a:blip>
          <a:srcRect b="0" l="0" r="0" t="0"/>
          <a:stretch/>
        </p:blipFill>
        <p:spPr>
          <a:xfrm>
            <a:off x="187681" y="963595"/>
            <a:ext cx="3735092" cy="2799952"/>
          </a:xfrm>
          <a:prstGeom prst="rect">
            <a:avLst/>
          </a:prstGeom>
          <a:noFill/>
          <a:ln>
            <a:noFill/>
          </a:ln>
        </p:spPr>
      </p:pic>
      <p:sp>
        <p:nvSpPr>
          <p:cNvPr id="358" name="Google Shape;358;p42"/>
          <p:cNvSpPr/>
          <p:nvPr/>
        </p:nvSpPr>
        <p:spPr>
          <a:xfrm>
            <a:off x="3922773" y="731078"/>
            <a:ext cx="5221227" cy="3416320"/>
          </a:xfrm>
          <a:prstGeom prst="rect">
            <a:avLst/>
          </a:prstGeom>
          <a:noFill/>
          <a:ln>
            <a:noFill/>
          </a:ln>
        </p:spPr>
        <p:txBody>
          <a:bodyPr anchorCtr="0" anchor="t" bIns="45700" lIns="91425" spcFirstLastPara="1" rIns="91425" wrap="square" tIns="45700">
            <a:noAutofit/>
          </a:bodyPr>
          <a:lstStyle/>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If you were to look across many </a:t>
            </a:r>
            <a:r>
              <a:rPr b="1" lang="en-US" sz="2400" u="sng">
                <a:solidFill>
                  <a:srgbClr val="F38030"/>
                </a:solidFill>
                <a:latin typeface="Cambria"/>
                <a:ea typeface="Cambria"/>
                <a:cs typeface="Cambria"/>
                <a:sym typeface="Cambria"/>
                <a:hlinkClick r:id="rId4">
                  <a:extLst>
                    <a:ext uri="{A12FA001-AC4F-418D-AE19-62706E023703}">
                      <ahyp:hlinkClr val="tx"/>
                    </a:ext>
                  </a:extLst>
                </a:hlinkClick>
              </a:rPr>
              <a:t>eusocial</a:t>
            </a:r>
            <a:r>
              <a:rPr lang="en-US" sz="2400">
                <a:solidFill>
                  <a:srgbClr val="393B3C"/>
                </a:solidFill>
                <a:latin typeface="Cambria"/>
                <a:ea typeface="Cambria"/>
                <a:cs typeface="Cambria"/>
                <a:sym typeface="Cambria"/>
              </a:rPr>
              <a:t> colonies, you would find that they share a common feature, haplodiploidy. </a:t>
            </a:r>
            <a:endParaRPr/>
          </a:p>
          <a:p>
            <a:pPr indent="-33337" lvl="0" marL="185738"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This means their sex is determined by the number of chromosome sets in an individual. Males are haploid and females are diploid.</a:t>
            </a:r>
            <a:endParaRPr/>
          </a:p>
        </p:txBody>
      </p:sp>
      <p:sp>
        <p:nvSpPr>
          <p:cNvPr id="359" name="Google Shape;359;p42"/>
          <p:cNvSpPr/>
          <p:nvPr/>
        </p:nvSpPr>
        <p:spPr>
          <a:xfrm>
            <a:off x="187681" y="4516730"/>
            <a:ext cx="9204292"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2A2C2D"/>
                </a:solidFill>
                <a:latin typeface="Cambria"/>
                <a:ea typeface="Cambria"/>
                <a:cs typeface="Cambria"/>
                <a:sym typeface="Cambria"/>
              </a:rPr>
              <a:t>How is it possible for a behavior to evolve when there is only one reproductive female and the rest of the colony never reproduces?</a:t>
            </a:r>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Compare and contrast individual behaviors and group </a:t>
            </a:r>
            <a:r>
              <a:rPr b="1" lang="en-US" sz="2000">
                <a:solidFill>
                  <a:srgbClr val="393B3C"/>
                </a:solidFill>
                <a:latin typeface="Cambria"/>
                <a:ea typeface="Cambria"/>
                <a:cs typeface="Cambria"/>
                <a:sym typeface="Cambria"/>
              </a:rPr>
              <a:t>behaviors. What </a:t>
            </a:r>
            <a:r>
              <a:rPr b="1" lang="en-US" sz="2400">
                <a:solidFill>
                  <a:srgbClr val="393B3C"/>
                </a:solidFill>
                <a:latin typeface="Cambria"/>
                <a:ea typeface="Cambria"/>
                <a:cs typeface="Cambria"/>
                <a:sym typeface="Cambria"/>
              </a:rPr>
              <a:t>requirements are there for these behaviors to evolve?</a:t>
            </a:r>
            <a:endParaRPr b="1" i="0" sz="2400">
              <a:solidFill>
                <a:srgbClr val="393B3C"/>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Learned Behaviors</a:t>
            </a:r>
            <a:endParaRPr>
              <a:solidFill>
                <a:srgbClr val="F2A900"/>
              </a:solidFill>
              <a:latin typeface="Cambria"/>
              <a:ea typeface="Cambria"/>
              <a:cs typeface="Cambria"/>
              <a:sym typeface="Cambria"/>
            </a:endParaRPr>
          </a:p>
        </p:txBody>
      </p:sp>
      <p:sp>
        <p:nvSpPr>
          <p:cNvPr id="367" name="Google Shape;367;p4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8" name="Google Shape;368;p43"/>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369" name="Google Shape;369;p43"/>
          <p:cNvSpPr/>
          <p:nvPr/>
        </p:nvSpPr>
        <p:spPr>
          <a:xfrm>
            <a:off x="168140" y="1173429"/>
            <a:ext cx="8807720" cy="4893647"/>
          </a:xfrm>
          <a:prstGeom prst="rect">
            <a:avLst/>
          </a:prstGeom>
          <a:noFill/>
          <a:ln>
            <a:noFill/>
          </a:ln>
        </p:spPr>
        <p:txBody>
          <a:bodyPr anchorCtr="0" anchor="t" bIns="45700" lIns="91425" spcFirstLastPara="1" rIns="91425" wrap="square" tIns="45700">
            <a:noAutofit/>
          </a:bodyPr>
          <a:lstStyle/>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Some aspects of behavior are influenced by genes, but many can be modified by experience. </a:t>
            </a:r>
            <a:endParaRPr/>
          </a:p>
          <a:p>
            <a:pPr indent="-185738" lvl="0" marL="185738"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Learned behaviors are actions that change with experience. Learning takes many forms, ranging from changes in behaviors that are largely innate to problem-solving in new situations.</a:t>
            </a:r>
            <a:endParaRPr/>
          </a:p>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ANALYZE</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Is learning genetically controlled? Consider the example of the chimpanzee learning to use tools. Can the chimpanzee pass on what it has learned? Can the chimpanzee pass on the ability to learn? Use evidence to support you claims.</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p:txBody>
      </p:sp>
      <p:pic>
        <p:nvPicPr>
          <p:cNvPr descr="A drawing of a person&#10;&#10;Description automatically generated" id="370" name="Google Shape;370;p4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Learned Behaviors</a:t>
            </a:r>
            <a:endParaRPr>
              <a:solidFill>
                <a:srgbClr val="F2A900"/>
              </a:solidFill>
              <a:latin typeface="Cambria"/>
              <a:ea typeface="Cambria"/>
              <a:cs typeface="Cambria"/>
              <a:sym typeface="Cambria"/>
            </a:endParaRPr>
          </a:p>
        </p:txBody>
      </p:sp>
      <p:sp>
        <p:nvSpPr>
          <p:cNvPr id="378" name="Google Shape;378;p4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79" name="Google Shape;379;p44"/>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380" name="Google Shape;380;p44"/>
          <p:cNvSpPr/>
          <p:nvPr/>
        </p:nvSpPr>
        <p:spPr>
          <a:xfrm>
            <a:off x="168140" y="1173429"/>
            <a:ext cx="880772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u="sng">
                <a:solidFill>
                  <a:schemeClr val="dk1"/>
                </a:solidFill>
                <a:latin typeface="Cambria"/>
                <a:ea typeface="Cambria"/>
                <a:cs typeface="Cambria"/>
                <a:sym typeface="Cambria"/>
                <a:hlinkClick r:id="rId3">
                  <a:extLst>
                    <a:ext uri="{A12FA001-AC4F-418D-AE19-62706E023703}">
                      <ahyp:hlinkClr val="tx"/>
                    </a:ext>
                  </a:extLst>
                </a:hlinkClick>
              </a:rPr>
              <a:t>Cultural behavior</a:t>
            </a:r>
            <a:r>
              <a:rPr lang="en-US" sz="2400">
                <a:solidFill>
                  <a:schemeClr val="dk1"/>
                </a:solidFill>
                <a:latin typeface="Cambria"/>
                <a:ea typeface="Cambria"/>
                <a:cs typeface="Cambria"/>
                <a:sym typeface="Cambria"/>
              </a:rPr>
              <a:t> is behavior that is spread through a population largely through learning, rather than selection. The key to cultural behavior is that the behavior is taught to one generation by another, known as </a:t>
            </a:r>
            <a:r>
              <a:rPr i="1" lang="en-US" sz="2400">
                <a:solidFill>
                  <a:schemeClr val="dk1"/>
                </a:solidFill>
                <a:latin typeface="Cambria"/>
                <a:ea typeface="Cambria"/>
                <a:cs typeface="Cambria"/>
                <a:sym typeface="Cambria"/>
              </a:rPr>
              <a:t>cultural transmission</a:t>
            </a:r>
            <a:r>
              <a:rPr lang="en-US" sz="2400">
                <a:solidFill>
                  <a:schemeClr val="dk1"/>
                </a:solidFill>
                <a:latin typeface="Cambria"/>
                <a:ea typeface="Cambria"/>
                <a:cs typeface="Cambria"/>
                <a:sym typeface="Cambria"/>
              </a:rPr>
              <a:t>.</a:t>
            </a:r>
            <a:endParaRPr/>
          </a:p>
          <a:p>
            <a:pPr indent="-33337" lvl="0" marL="185738"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Construct an explanation as to how learned and cultural behaviors can increase an individual's fitness.</a:t>
            </a:r>
            <a:endParaRPr/>
          </a:p>
          <a:p>
            <a:pPr indent="-33337" lvl="0" marL="185738"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p:txBody>
      </p:sp>
      <p:pic>
        <p:nvPicPr>
          <p:cNvPr descr="A drawing of a person&#10;&#10;Description automatically generated" id="381" name="Google Shape;381;p44"/>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9" name="Google Shape;389;p45"/>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b="1" sz="2800">
              <a:solidFill>
                <a:srgbClr val="7030A0"/>
              </a:solidFill>
              <a:latin typeface="Cambria"/>
              <a:ea typeface="Cambria"/>
              <a:cs typeface="Cambria"/>
              <a:sym typeface="Cambria"/>
            </a:endParaRPr>
          </a:p>
        </p:txBody>
      </p:sp>
      <p:sp>
        <p:nvSpPr>
          <p:cNvPr id="390" name="Google Shape;390;p45"/>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91" name="Google Shape;391;p45"/>
          <p:cNvSpPr/>
          <p:nvPr/>
        </p:nvSpPr>
        <p:spPr>
          <a:xfrm>
            <a:off x="311099" y="1366719"/>
            <a:ext cx="8375701" cy="387798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chemeClr val="dk1"/>
                </a:solidFill>
                <a:latin typeface="Cambria"/>
                <a:ea typeface="Cambria"/>
                <a:cs typeface="Cambria"/>
                <a:sym typeface="Cambria"/>
              </a:rPr>
              <a:t>Choose one of the paths below to continue your exploration:</a:t>
            </a:r>
            <a:endParaRPr/>
          </a:p>
          <a:p>
            <a:pPr indent="0" lvl="0" marL="0" marR="0" rtl="0" algn="ctr">
              <a:spcBef>
                <a:spcPts val="0"/>
              </a:spcBef>
              <a:spcAft>
                <a:spcPts val="0"/>
              </a:spcAft>
              <a:buNone/>
            </a:pPr>
            <a:r>
              <a:t/>
            </a:r>
            <a:endParaRPr b="1" sz="23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The Evolution of Play Behavior</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Examples of Animal Behavior</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Using an Ethogram</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Career: Animal Behaviorist</a:t>
            </a:r>
            <a:endParaRPr/>
          </a:p>
        </p:txBody>
      </p:sp>
      <p:sp>
        <p:nvSpPr>
          <p:cNvPr id="392" name="Google Shape;392;p4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00" name="Google Shape;400;p4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01" name="Google Shape;401;p4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pic>
        <p:nvPicPr>
          <p:cNvPr descr="A drawing of a person&#10;&#10;Description automatically generated" id="402" name="Google Shape;402;p46"/>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403" name="Google Shape;403;p46"/>
          <p:cNvSpPr/>
          <p:nvPr/>
        </p:nvSpPr>
        <p:spPr>
          <a:xfrm>
            <a:off x="311100" y="1751037"/>
            <a:ext cx="8475081"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Refer to the notes in your Evidence Notebook to explain why animals, such as naked mole rat workers, evolve not to reproduce.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409" name="Google Shape;409;p47"/>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400"/>
              <a:buNone/>
            </a:pPr>
            <a:r>
              <a:rPr b="1" lang="en-US"/>
              <a:t>Unit 9 Lesson 3</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rPr i="1" lang="en-US"/>
              <a:t>mole rats</a:t>
            </a:r>
            <a:r>
              <a:rPr lang="en-US"/>
              <a:t> ©Raymond Mendez/Animals Animals/Earth Scenes; </a:t>
            </a:r>
            <a:r>
              <a:rPr i="1" lang="en-US"/>
              <a:t>swimming anenome video</a:t>
            </a:r>
            <a:r>
              <a:rPr lang="en-US"/>
              <a:t> ©Subvision Productions; </a:t>
            </a:r>
            <a:r>
              <a:rPr i="1" lang="en-US"/>
              <a:t>Christmas Island red crabs</a:t>
            </a:r>
            <a:r>
              <a:rPr lang="en-US"/>
              <a:t> ©Universal Images Group/Auscape/Getty Images; </a:t>
            </a:r>
            <a:r>
              <a:rPr i="1" lang="en-US"/>
              <a:t>locusts</a:t>
            </a:r>
            <a:r>
              <a:rPr lang="en-US"/>
              <a:t> ©John Carnemolla/Corbis Documentary/Getty Images; </a:t>
            </a:r>
            <a:r>
              <a:rPr i="1" lang="en-US"/>
              <a:t>wolves fighting</a:t>
            </a:r>
            <a:r>
              <a:rPr lang="en-US"/>
              <a:t> ©johny87/Fotolia; </a:t>
            </a:r>
            <a:r>
              <a:rPr i="1" lang="en-US"/>
              <a:t>lions hunting</a:t>
            </a:r>
            <a:r>
              <a:rPr lang="en-US"/>
              <a:t> ©Digital Vision/Getty Images; </a:t>
            </a:r>
            <a:r>
              <a:rPr i="1" lang="en-US"/>
              <a:t>springbok pronking</a:t>
            </a:r>
            <a:r>
              <a:rPr lang="en-US"/>
              <a:t> ©Gallo Images/Gerald Hinde/Alamy; </a:t>
            </a:r>
            <a:r>
              <a:rPr i="1" lang="en-US"/>
              <a:t>vampire bat</a:t>
            </a:r>
            <a:r>
              <a:rPr lang="en-US"/>
              <a:t> ©Johner Images/Getty Images; </a:t>
            </a:r>
            <a:r>
              <a:rPr i="1" lang="en-US"/>
              <a:t>ants working together</a:t>
            </a:r>
            <a:r>
              <a:rPr lang="en-US"/>
              <a:t> ©Noppharat4569/Shutterstock</a:t>
            </a:r>
            <a:endParaRPr/>
          </a:p>
          <a:p>
            <a:pPr indent="0" lvl="0" marL="0" rtl="0" algn="l">
              <a:spcBef>
                <a:spcPts val="0"/>
              </a:spcBef>
              <a:spcAft>
                <a:spcPts val="0"/>
              </a:spcAft>
              <a:buClr>
                <a:schemeClr val="dk1"/>
              </a:buClr>
              <a:buSzPts val="2400"/>
              <a:buNone/>
            </a:pPr>
            <a:r>
              <a:t/>
            </a:r>
            <a:endParaRPr/>
          </a:p>
          <a:p>
            <a:pPr indent="0" lvl="0" marL="0" rtl="0" algn="l">
              <a:spcBef>
                <a:spcPts val="0"/>
              </a:spcBef>
              <a:spcAft>
                <a:spcPts val="0"/>
              </a:spcAft>
              <a:buClr>
                <a:schemeClr val="dk1"/>
              </a:buClr>
              <a:buSzPts val="2400"/>
              <a:buNone/>
            </a:pPr>
            <a:r>
              <a:t/>
            </a:r>
            <a:endParaRPr b="1"/>
          </a:p>
        </p:txBody>
      </p:sp>
      <p:sp>
        <p:nvSpPr>
          <p:cNvPr id="410" name="Google Shape;410;p4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1" type="subTitle"/>
          </p:nvPr>
        </p:nvSpPr>
        <p:spPr>
          <a:xfrm>
            <a:off x="641577" y="1840107"/>
            <a:ext cx="7045581" cy="17526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FFFFF"/>
              </a:buClr>
              <a:buSzPts val="3840"/>
              <a:buNone/>
            </a:pPr>
            <a:r>
              <a:rPr i="1" lang="en-US" sz="3200">
                <a:latin typeface="Cambria"/>
                <a:ea typeface="Cambria"/>
                <a:cs typeface="Cambria"/>
                <a:sym typeface="Cambria"/>
              </a:rPr>
              <a:t>HMH Science Dimensions</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Biology</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Unit 9: The Living Systems</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Lesson 3: Adaptive Value of Behavior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47" name="Google Shape;147;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8" name="Google Shape;148;p24"/>
          <p:cNvSpPr/>
          <p:nvPr/>
        </p:nvSpPr>
        <p:spPr>
          <a:xfrm>
            <a:off x="5131866" y="963595"/>
            <a:ext cx="4012134" cy="566308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could a population, such as the naked mole rats, evolve to the point where not all individuals reproduce?</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GATHER EVIDENCE</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As you explore the lesson, make a list of questions you have about the social system of the naked mole rat. Return to your list throughout the lesson.</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p:txBody>
      </p:sp>
      <p:sp>
        <p:nvSpPr>
          <p:cNvPr id="149" name="Google Shape;149;p24"/>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150" name="Google Shape;150;p24"/>
          <p:cNvSpPr/>
          <p:nvPr/>
        </p:nvSpPr>
        <p:spPr>
          <a:xfrm>
            <a:off x="140278" y="4708009"/>
            <a:ext cx="502213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mbria"/>
                <a:ea typeface="Cambria"/>
                <a:cs typeface="Cambria"/>
                <a:sym typeface="Cambria"/>
              </a:rPr>
              <a:t>A colony of naked mole rats has a single queen and many workers.</a:t>
            </a:r>
            <a:endParaRPr sz="2000">
              <a:solidFill>
                <a:schemeClr val="dk1"/>
              </a:solidFill>
              <a:latin typeface="Cambria"/>
              <a:ea typeface="Cambria"/>
              <a:cs typeface="Cambria"/>
              <a:sym typeface="Cambria"/>
            </a:endParaRPr>
          </a:p>
        </p:txBody>
      </p:sp>
      <p:pic>
        <p:nvPicPr>
          <p:cNvPr descr="A drawing of a person&#10;&#10;Description automatically generated" id="151" name="Google Shape;151;p2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pic>
        <p:nvPicPr>
          <p:cNvPr descr="A picture containing animal, laying, sleeping, dog&#10;&#10;Description automatically generated" id="152" name="Google Shape;152;p24"/>
          <p:cNvPicPr preferRelativeResize="0"/>
          <p:nvPr/>
        </p:nvPicPr>
        <p:blipFill rotWithShape="1">
          <a:blip r:embed="rId4">
            <a:alphaModFix/>
          </a:blip>
          <a:srcRect b="0" l="0" r="0" t="0"/>
          <a:stretch/>
        </p:blipFill>
        <p:spPr>
          <a:xfrm>
            <a:off x="311100" y="1171411"/>
            <a:ext cx="4680488" cy="35086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Evolution of Behavior</a:t>
            </a:r>
            <a:endParaRPr/>
          </a:p>
        </p:txBody>
      </p:sp>
      <p:sp>
        <p:nvSpPr>
          <p:cNvPr id="160" name="Google Shape;160;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1" name="Google Shape;161;p25"/>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162" name="Google Shape;162;p25"/>
          <p:cNvSpPr txBox="1"/>
          <p:nvPr/>
        </p:nvSpPr>
        <p:spPr>
          <a:xfrm>
            <a:off x="441158" y="6021082"/>
            <a:ext cx="824564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mbria"/>
                <a:ea typeface="Cambria"/>
                <a:cs typeface="Cambria"/>
                <a:sym typeface="Cambria"/>
              </a:rPr>
              <a:t>How do you think the sea anemone knows when it comes into contact with a sea star versus some other object?</a:t>
            </a:r>
            <a:endParaRPr/>
          </a:p>
        </p:txBody>
      </p:sp>
      <p:pic>
        <p:nvPicPr>
          <p:cNvPr descr="main (1).mp4" id="163" name="Google Shape;163;p25"/>
          <p:cNvPicPr preferRelativeResize="0"/>
          <p:nvPr/>
        </p:nvPicPr>
        <p:blipFill rotWithShape="1">
          <a:blip r:embed="rId3">
            <a:alphaModFix/>
          </a:blip>
          <a:srcRect b="0" l="0" r="0" t="0"/>
          <a:stretch/>
        </p:blipFill>
        <p:spPr>
          <a:xfrm>
            <a:off x="311100" y="986259"/>
            <a:ext cx="8604638" cy="4840109"/>
          </a:xfrm>
          <a:prstGeom prst="rect">
            <a:avLst/>
          </a:prstGeom>
          <a:noFill/>
          <a:ln>
            <a:noFill/>
          </a:ln>
        </p:spPr>
      </p:pic>
      <p:pic>
        <p:nvPicPr>
          <p:cNvPr id="164" name="Google Shape;164;p25"/>
          <p:cNvPicPr preferRelativeResize="0"/>
          <p:nvPr/>
        </p:nvPicPr>
        <p:blipFill rotWithShape="1">
          <a:blip r:embed="rId4">
            <a:alphaModFix/>
          </a:blip>
          <a:srcRect b="0" l="0" r="0" t="0"/>
          <a:stretch/>
        </p:blipFill>
        <p:spPr>
          <a:xfrm>
            <a:off x="8216431" y="231699"/>
            <a:ext cx="656635" cy="62803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Evolution of Behavior</a:t>
            </a:r>
            <a:endParaRPr/>
          </a:p>
        </p:txBody>
      </p:sp>
      <p:sp>
        <p:nvSpPr>
          <p:cNvPr id="172" name="Google Shape;172;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3" name="Google Shape;173;p26"/>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174" name="Google Shape;174;p26"/>
          <p:cNvSpPr txBox="1"/>
          <p:nvPr/>
        </p:nvSpPr>
        <p:spPr>
          <a:xfrm>
            <a:off x="311100" y="828534"/>
            <a:ext cx="8832899" cy="5262979"/>
          </a:xfrm>
          <a:prstGeom prst="rect">
            <a:avLst/>
          </a:prstGeom>
          <a:noFill/>
          <a:ln>
            <a:noFill/>
          </a:ln>
        </p:spPr>
        <p:txBody>
          <a:bodyPr anchorCtr="0" anchor="t" bIns="45700" lIns="91425" spcFirstLastPara="1" rIns="91425" wrap="square" tIns="45700">
            <a:spAutoFit/>
          </a:bodyPr>
          <a:lstStyle/>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environment of every organism constantly changes and in order to thrive, organisms must respond to these changes.</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Anything that triggers a response is called a </a:t>
            </a:r>
            <a:r>
              <a:rPr b="1" lang="en-US" sz="2400" u="sng">
                <a:solidFill>
                  <a:schemeClr val="dk1"/>
                </a:solidFill>
                <a:latin typeface="Cambria"/>
                <a:ea typeface="Cambria"/>
                <a:cs typeface="Cambria"/>
                <a:sym typeface="Cambria"/>
                <a:hlinkClick r:id="rId3">
                  <a:extLst>
                    <a:ext uri="{A12FA001-AC4F-418D-AE19-62706E023703}">
                      <ahyp:hlinkClr val="tx"/>
                    </a:ext>
                  </a:extLst>
                </a:hlinkClick>
              </a:rPr>
              <a:t>stimulus</a:t>
            </a:r>
            <a:r>
              <a:rPr b="1" lang="en-US" sz="2400">
                <a:solidFill>
                  <a:schemeClr val="dk1"/>
                </a:solidFill>
                <a:latin typeface="Cambria"/>
                <a:ea typeface="Cambria"/>
                <a:cs typeface="Cambria"/>
                <a:sym typeface="Cambria"/>
              </a:rPr>
              <a:t>.</a:t>
            </a:r>
            <a:r>
              <a:rPr lang="en-US" sz="2400">
                <a:solidFill>
                  <a:schemeClr val="dk1"/>
                </a:solidFill>
                <a:latin typeface="Cambria"/>
                <a:ea typeface="Cambria"/>
                <a:cs typeface="Cambria"/>
                <a:sym typeface="Cambria"/>
              </a:rPr>
              <a:t>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 internal stimulus triggers a response to a change in an organism's internal environment. An external stimulus is any change in the external environment, that causes a response.</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Sense organs have specialized cells with receptors that detect changes in the environment and communicate information through nerves to the brain. The brain then sends a message back to the appropriate system, telling it how to respond. </a:t>
            </a:r>
            <a:endParaRPr/>
          </a:p>
          <a:p>
            <a:pPr indent="-33337" lvl="0" marL="185738"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Evolution of Behavior</a:t>
            </a:r>
            <a:endParaRPr/>
          </a:p>
        </p:txBody>
      </p:sp>
      <p:sp>
        <p:nvSpPr>
          <p:cNvPr id="182" name="Google Shape;182;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3" name="Google Shape;183;p27"/>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184" name="Google Shape;184;p27"/>
          <p:cNvSpPr txBox="1"/>
          <p:nvPr/>
        </p:nvSpPr>
        <p:spPr>
          <a:xfrm>
            <a:off x="106146" y="828534"/>
            <a:ext cx="903785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Draw a model of the processes that occur when you interact with an internal or external stimulus, such as touching something very hot.</a:t>
            </a:r>
            <a:endParaRPr/>
          </a:p>
        </p:txBody>
      </p:sp>
      <p:pic>
        <p:nvPicPr>
          <p:cNvPr descr="A drawing of a person&#10;&#10;Description automatically generated" id="185" name="Google Shape;185;p2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Evolution of Behavior</a:t>
            </a:r>
            <a:endParaRPr/>
          </a:p>
        </p:txBody>
      </p:sp>
      <p:sp>
        <p:nvSpPr>
          <p:cNvPr id="193" name="Google Shape;193;p2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4" name="Google Shape;194;p28"/>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195" name="Google Shape;195;p28"/>
          <p:cNvSpPr txBox="1"/>
          <p:nvPr/>
        </p:nvSpPr>
        <p:spPr>
          <a:xfrm>
            <a:off x="106147" y="1503864"/>
            <a:ext cx="9037853" cy="3416320"/>
          </a:xfrm>
          <a:prstGeom prst="rect">
            <a:avLst/>
          </a:prstGeom>
          <a:noFill/>
          <a:ln>
            <a:noFill/>
          </a:ln>
        </p:spPr>
        <p:txBody>
          <a:bodyPr anchorCtr="0" anchor="t" bIns="45700" lIns="91425" spcFirstLastPara="1" rIns="91425" wrap="square" tIns="45700">
            <a:spAutoFit/>
          </a:bodyPr>
          <a:lstStyle/>
          <a:p>
            <a:pPr indent="-185738" lvl="0" marL="185738" marR="0" rtl="0" algn="l">
              <a:spcBef>
                <a:spcPts val="0"/>
              </a:spcBef>
              <a:spcAft>
                <a:spcPts val="0"/>
              </a:spcAft>
              <a:buClr>
                <a:schemeClr val="dk1"/>
              </a:buClr>
              <a:buSzPts val="2400"/>
              <a:buFont typeface="Arial"/>
              <a:buChar char="•"/>
            </a:pPr>
            <a:r>
              <a:rPr b="1" lang="en-US" sz="2400" u="sng">
                <a:solidFill>
                  <a:schemeClr val="dk1"/>
                </a:solidFill>
                <a:latin typeface="Cambria"/>
                <a:ea typeface="Cambria"/>
                <a:cs typeface="Cambria"/>
                <a:sym typeface="Cambria"/>
                <a:hlinkClick r:id="rId3">
                  <a:extLst>
                    <a:ext uri="{A12FA001-AC4F-418D-AE19-62706E023703}">
                      <ahyp:hlinkClr val="tx"/>
                    </a:ext>
                  </a:extLst>
                </a:hlinkClick>
              </a:rPr>
              <a:t>Innate</a:t>
            </a:r>
            <a:r>
              <a:rPr lang="en-US" sz="2400">
                <a:solidFill>
                  <a:schemeClr val="dk1"/>
                </a:solidFill>
                <a:latin typeface="Cambria"/>
                <a:ea typeface="Cambria"/>
                <a:cs typeface="Cambria"/>
                <a:sym typeface="Cambria"/>
              </a:rPr>
              <a:t> behaviors, sometimes called an </a:t>
            </a:r>
            <a:r>
              <a:rPr i="1" lang="en-US" sz="2400">
                <a:solidFill>
                  <a:schemeClr val="dk1"/>
                </a:solidFill>
                <a:latin typeface="Cambria"/>
                <a:ea typeface="Cambria"/>
                <a:cs typeface="Cambria"/>
                <a:sym typeface="Cambria"/>
              </a:rPr>
              <a:t>instinctive behaviors, </a:t>
            </a:r>
            <a:r>
              <a:rPr lang="en-US" sz="2400">
                <a:solidFill>
                  <a:schemeClr val="dk1"/>
                </a:solidFill>
                <a:latin typeface="Cambria"/>
                <a:ea typeface="Cambria"/>
                <a:cs typeface="Cambria"/>
                <a:sym typeface="Cambria"/>
              </a:rPr>
              <a:t>are passed from generation to generation without learning.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 innate behavior is performed correctly the first time an animal tries it, even when the animal has never been exposed to the stimulus that triggers the behavior.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5738" lvl="0" marL="185738"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Maintaining a balanced internal state, or homeostasis, is critical to the health and functioning of an organism.</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257695" y="253909"/>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Evolution of Behavior</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Cause and Effect</a:t>
            </a:r>
            <a:endParaRPr/>
          </a:p>
        </p:txBody>
      </p:sp>
      <p:sp>
        <p:nvSpPr>
          <p:cNvPr id="203" name="Google Shape;203;p2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4" name="Google Shape;204;p29"/>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205" name="Google Shape;205;p29"/>
          <p:cNvSpPr txBox="1"/>
          <p:nvPr/>
        </p:nvSpPr>
        <p:spPr>
          <a:xfrm>
            <a:off x="4929447" y="1340093"/>
            <a:ext cx="4214553" cy="3046988"/>
          </a:xfrm>
          <a:prstGeom prst="rect">
            <a:avLst/>
          </a:prstGeom>
          <a:noFill/>
          <a:ln>
            <a:noFill/>
          </a:ln>
        </p:spPr>
        <p:txBody>
          <a:bodyPr anchorCtr="0" anchor="t" bIns="45700" lIns="91425" spcFirstLastPara="1" rIns="91425" wrap="square" tIns="45700">
            <a:spAutoFit/>
          </a:bodyPr>
          <a:lstStyle/>
          <a:p>
            <a:pPr indent="-231775" lvl="0" marL="231775"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To survive and reproduce, animals need water, food, and shelter. </a:t>
            </a:r>
            <a:endParaRPr/>
          </a:p>
          <a:p>
            <a:pPr indent="-231775" lvl="0" marL="231775" marR="0" rtl="0" algn="l">
              <a:spcBef>
                <a:spcPts val="0"/>
              </a:spcBef>
              <a:spcAft>
                <a:spcPts val="0"/>
              </a:spcAft>
              <a:buNone/>
            </a:pPr>
            <a:r>
              <a:t/>
            </a:r>
            <a:endParaRPr sz="2400">
              <a:solidFill>
                <a:schemeClr val="dk1"/>
              </a:solidFill>
              <a:latin typeface="Cambria"/>
              <a:ea typeface="Cambria"/>
              <a:cs typeface="Cambria"/>
              <a:sym typeface="Cambria"/>
            </a:endParaRPr>
          </a:p>
          <a:p>
            <a:pPr indent="-231775" lvl="0" marL="231775"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For many species, this requires individuals to move from one location to another or migrate.</a:t>
            </a:r>
            <a:endParaRPr sz="2300">
              <a:solidFill>
                <a:schemeClr val="dk1"/>
              </a:solidFill>
              <a:latin typeface="Cambria"/>
              <a:ea typeface="Cambria"/>
              <a:cs typeface="Cambria"/>
              <a:sym typeface="Cambria"/>
            </a:endParaRPr>
          </a:p>
        </p:txBody>
      </p:sp>
      <p:sp>
        <p:nvSpPr>
          <p:cNvPr id="206" name="Google Shape;206;p2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9 Lesson 3</a:t>
            </a:r>
            <a:endParaRPr/>
          </a:p>
        </p:txBody>
      </p:sp>
      <p:sp>
        <p:nvSpPr>
          <p:cNvPr id="207" name="Google Shape;207;p29"/>
          <p:cNvSpPr txBox="1"/>
          <p:nvPr/>
        </p:nvSpPr>
        <p:spPr>
          <a:xfrm>
            <a:off x="468567" y="4443274"/>
            <a:ext cx="42357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Red crabs migrate during mating season. </a:t>
            </a:r>
            <a:endParaRPr sz="1600">
              <a:solidFill>
                <a:schemeClr val="dk1"/>
              </a:solidFill>
              <a:latin typeface="Cambria"/>
              <a:ea typeface="Cambria"/>
              <a:cs typeface="Cambria"/>
              <a:sym typeface="Cambria"/>
            </a:endParaRPr>
          </a:p>
        </p:txBody>
      </p:sp>
      <p:sp>
        <p:nvSpPr>
          <p:cNvPr id="208" name="Google Shape;208;p29"/>
          <p:cNvSpPr/>
          <p:nvPr/>
        </p:nvSpPr>
        <p:spPr>
          <a:xfrm>
            <a:off x="117480" y="4943081"/>
            <a:ext cx="9108544"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According to what you know about natural selection and evolution, how does a behavior evolve, such as mass migration of a species, where all individuals respond in the same way at the same time?</a:t>
            </a:r>
            <a:endParaRPr/>
          </a:p>
        </p:txBody>
      </p:sp>
      <p:pic>
        <p:nvPicPr>
          <p:cNvPr descr="A picture containing grass, outdoor, sitting, water&#10;&#10;Description automatically generated" id="209" name="Google Shape;209;p29"/>
          <p:cNvPicPr preferRelativeResize="0"/>
          <p:nvPr/>
        </p:nvPicPr>
        <p:blipFill rotWithShape="1">
          <a:blip r:embed="rId3">
            <a:alphaModFix/>
          </a:blip>
          <a:srcRect b="0" l="0" r="0" t="0"/>
          <a:stretch/>
        </p:blipFill>
        <p:spPr>
          <a:xfrm>
            <a:off x="257695" y="1283901"/>
            <a:ext cx="4657456" cy="31593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